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63" r:id="rId1"/>
    <p:sldMasterId id="2147483780" r:id="rId2"/>
  </p:sldMasterIdLst>
  <p:notesMasterIdLst>
    <p:notesMasterId r:id="rId47"/>
  </p:notesMasterIdLst>
  <p:sldIdLst>
    <p:sldId id="256" r:id="rId3"/>
    <p:sldId id="257" r:id="rId4"/>
    <p:sldId id="293" r:id="rId5"/>
    <p:sldId id="260" r:id="rId6"/>
    <p:sldId id="295" r:id="rId7"/>
    <p:sldId id="297" r:id="rId8"/>
    <p:sldId id="298" r:id="rId9"/>
    <p:sldId id="296" r:id="rId10"/>
    <p:sldId id="303" r:id="rId11"/>
    <p:sldId id="307" r:id="rId12"/>
    <p:sldId id="286" r:id="rId13"/>
    <p:sldId id="288" r:id="rId14"/>
    <p:sldId id="287" r:id="rId15"/>
    <p:sldId id="267" r:id="rId16"/>
    <p:sldId id="268" r:id="rId17"/>
    <p:sldId id="317" r:id="rId18"/>
    <p:sldId id="262" r:id="rId19"/>
    <p:sldId id="300" r:id="rId20"/>
    <p:sldId id="274" r:id="rId21"/>
    <p:sldId id="301" r:id="rId22"/>
    <p:sldId id="316" r:id="rId23"/>
    <p:sldId id="308" r:id="rId24"/>
    <p:sldId id="275" r:id="rId25"/>
    <p:sldId id="279" r:id="rId26"/>
    <p:sldId id="306" r:id="rId27"/>
    <p:sldId id="305" r:id="rId28"/>
    <p:sldId id="289" r:id="rId29"/>
    <p:sldId id="309" r:id="rId30"/>
    <p:sldId id="291" r:id="rId31"/>
    <p:sldId id="310" r:id="rId32"/>
    <p:sldId id="292" r:id="rId33"/>
    <p:sldId id="290" r:id="rId34"/>
    <p:sldId id="321" r:id="rId35"/>
    <p:sldId id="319" r:id="rId36"/>
    <p:sldId id="304" r:id="rId37"/>
    <p:sldId id="294" r:id="rId38"/>
    <p:sldId id="311" r:id="rId39"/>
    <p:sldId id="312" r:id="rId40"/>
    <p:sldId id="313" r:id="rId41"/>
    <p:sldId id="280" r:id="rId42"/>
    <p:sldId id="281" r:id="rId43"/>
    <p:sldId id="282" r:id="rId44"/>
    <p:sldId id="318" r:id="rId45"/>
    <p:sldId id="261" r:id="rId46"/>
  </p:sldIdLst>
  <p:sldSz cx="14630400" cy="8229600"/>
  <p:notesSz cx="6858000" cy="9144000"/>
  <p:embeddedFontLs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Roboto" panose="02000000000000000000" pitchFamily="2" charset="0"/>
      <p:regular r:id="rId52"/>
      <p:bold r:id="rId53"/>
      <p:italic r:id="rId54"/>
      <p:boldItalic r:id="rId55"/>
    </p:embeddedFont>
    <p:embeddedFont>
      <p:font typeface="Trebuchet MS" panose="020B0603020202020204" pitchFamily="34" charset="0"/>
      <p:regular r:id="rId56"/>
      <p:bold r:id="rId57"/>
      <p:italic r:id="rId58"/>
      <p:boldItalic r:id="rId59"/>
    </p:embeddedFont>
    <p:embeddedFont>
      <p:font typeface="Wingdings 3" panose="05040102010807070707" pitchFamily="18" charset="2"/>
      <p:regular r:id="rId6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000000"/>
          </p15:clr>
        </p15:guide>
        <p15:guide id="2" pos="4608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804" y="66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font" Target="fonts/font7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5.fntdata"/><Relationship Id="rId60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font" Target="fonts/font4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12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FB7DA0-EB2E-4696-957C-BD93A3E213BD}" type="doc">
      <dgm:prSet loTypeId="urn:microsoft.com/office/officeart/2005/8/layout/chevron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399B95-E27E-4F8D-A6C4-49297FD38E77}">
      <dgm:prSet phldrT="[Text]"/>
      <dgm:spPr/>
      <dgm:t>
        <a:bodyPr/>
        <a:lstStyle/>
        <a:p>
          <a:r>
            <a:rPr lang="en-US" b="1" dirty="0"/>
            <a:t>1976-Enacted under Indira Gandhi.</a:t>
          </a:r>
        </a:p>
      </dgm:t>
    </dgm:pt>
    <dgm:pt modelId="{4E4FB01D-A6C6-44C1-A10F-1B91D2622B41}" type="parTrans" cxnId="{6DEB1DD9-E041-4424-BB8D-0D72B0F17B63}">
      <dgm:prSet/>
      <dgm:spPr/>
      <dgm:t>
        <a:bodyPr/>
        <a:lstStyle/>
        <a:p>
          <a:endParaRPr lang="en-US"/>
        </a:p>
      </dgm:t>
    </dgm:pt>
    <dgm:pt modelId="{71899153-A411-4D8B-98E8-A97FC7265975}" type="sibTrans" cxnId="{6DEB1DD9-E041-4424-BB8D-0D72B0F17B63}">
      <dgm:prSet/>
      <dgm:spPr/>
      <dgm:t>
        <a:bodyPr/>
        <a:lstStyle/>
        <a:p>
          <a:endParaRPr lang="en-US"/>
        </a:p>
      </dgm:t>
    </dgm:pt>
    <dgm:pt modelId="{8CE837BB-6F51-420C-90F9-3A7DF33A9395}">
      <dgm:prSet phldrT="[Text]"/>
      <dgm:spPr/>
      <dgm:t>
        <a:bodyPr/>
        <a:lstStyle/>
        <a:p>
          <a:r>
            <a:rPr lang="en-US" b="1" dirty="0"/>
            <a:t>2010 Makeover of FCRA</a:t>
          </a:r>
        </a:p>
      </dgm:t>
    </dgm:pt>
    <dgm:pt modelId="{D05A5C06-5F8E-43DF-A82B-4E46FA9E3558}" type="parTrans" cxnId="{467BE85B-B017-43D9-857C-7C8ECEF8FC46}">
      <dgm:prSet/>
      <dgm:spPr/>
      <dgm:t>
        <a:bodyPr/>
        <a:lstStyle/>
        <a:p>
          <a:endParaRPr lang="en-US"/>
        </a:p>
      </dgm:t>
    </dgm:pt>
    <dgm:pt modelId="{9A5FE198-78C5-4198-A401-F47FFFF6B7FA}" type="sibTrans" cxnId="{467BE85B-B017-43D9-857C-7C8ECEF8FC46}">
      <dgm:prSet/>
      <dgm:spPr/>
      <dgm:t>
        <a:bodyPr/>
        <a:lstStyle/>
        <a:p>
          <a:endParaRPr lang="en-US"/>
        </a:p>
      </dgm:t>
    </dgm:pt>
    <dgm:pt modelId="{E701B193-3EBC-4DF8-8B97-8913242D7C8D}">
      <dgm:prSet phldrT="[Text]" custT="1"/>
      <dgm:spPr/>
      <dgm:t>
        <a:bodyPr/>
        <a:lstStyle/>
        <a:p>
          <a:r>
            <a:rPr lang="en-US" sz="1400" dirty="0"/>
            <a:t>Replaced 1976 law with stricter rules.</a:t>
          </a:r>
        </a:p>
      </dgm:t>
    </dgm:pt>
    <dgm:pt modelId="{81FD66B3-DC96-4101-9975-01A3E19B7BFD}" type="parTrans" cxnId="{AE6E8C60-51CB-4E04-B49B-CFC4AB83C013}">
      <dgm:prSet/>
      <dgm:spPr/>
      <dgm:t>
        <a:bodyPr/>
        <a:lstStyle/>
        <a:p>
          <a:endParaRPr lang="en-US"/>
        </a:p>
      </dgm:t>
    </dgm:pt>
    <dgm:pt modelId="{E0301035-B658-4309-B6B9-810E5FD245DC}" type="sibTrans" cxnId="{AE6E8C60-51CB-4E04-B49B-CFC4AB83C013}">
      <dgm:prSet/>
      <dgm:spPr/>
      <dgm:t>
        <a:bodyPr/>
        <a:lstStyle/>
        <a:p>
          <a:endParaRPr lang="en-US"/>
        </a:p>
      </dgm:t>
    </dgm:pt>
    <dgm:pt modelId="{A1085C3D-8231-47B8-8E9A-CF3A084B832E}">
      <dgm:prSet custT="1"/>
      <dgm:spPr/>
      <dgm:t>
        <a:bodyPr/>
        <a:lstStyle/>
        <a:p>
          <a:r>
            <a:rPr lang="en-US" sz="1400" dirty="0"/>
            <a:t>Regulated foreign donations to political parties, NGOs</a:t>
          </a:r>
        </a:p>
      </dgm:t>
    </dgm:pt>
    <dgm:pt modelId="{43899A69-D93A-4F38-A510-F301214C1AFE}" type="parTrans" cxnId="{7784E52E-106E-4745-8DD8-2110BE8FB2E9}">
      <dgm:prSet/>
      <dgm:spPr/>
      <dgm:t>
        <a:bodyPr/>
        <a:lstStyle/>
        <a:p>
          <a:endParaRPr lang="en-US"/>
        </a:p>
      </dgm:t>
    </dgm:pt>
    <dgm:pt modelId="{2C89F103-9D07-4AB0-9D31-E62F1D0B9565}" type="sibTrans" cxnId="{7784E52E-106E-4745-8DD8-2110BE8FB2E9}">
      <dgm:prSet/>
      <dgm:spPr/>
      <dgm:t>
        <a:bodyPr/>
        <a:lstStyle/>
        <a:p>
          <a:endParaRPr lang="en-US"/>
        </a:p>
      </dgm:t>
    </dgm:pt>
    <dgm:pt modelId="{278B8F3B-BB63-4F0F-B4CD-F5E7A4760433}">
      <dgm:prSet custT="1"/>
      <dgm:spPr/>
      <dgm:t>
        <a:bodyPr/>
        <a:lstStyle/>
        <a:p>
          <a:r>
            <a:rPr lang="en-US" sz="1400" dirty="0"/>
            <a:t>✅ Foreign funding required government approval.</a:t>
          </a:r>
        </a:p>
      </dgm:t>
    </dgm:pt>
    <dgm:pt modelId="{DEB89696-8F3F-4138-A8B7-C30A6DF171D8}" type="parTrans" cxnId="{5C098880-582A-4D3C-82BD-35AA62B68359}">
      <dgm:prSet/>
      <dgm:spPr/>
      <dgm:t>
        <a:bodyPr/>
        <a:lstStyle/>
        <a:p>
          <a:endParaRPr lang="en-US"/>
        </a:p>
      </dgm:t>
    </dgm:pt>
    <dgm:pt modelId="{B82B9323-5D40-4912-9119-46EDE689C9B0}" type="sibTrans" cxnId="{5C098880-582A-4D3C-82BD-35AA62B68359}">
      <dgm:prSet/>
      <dgm:spPr/>
      <dgm:t>
        <a:bodyPr/>
        <a:lstStyle/>
        <a:p>
          <a:endParaRPr lang="en-US"/>
        </a:p>
      </dgm:t>
    </dgm:pt>
    <dgm:pt modelId="{15621220-3BF3-4A57-94FE-868846304596}">
      <dgm:prSet custT="1"/>
      <dgm:spPr/>
      <dgm:t>
        <a:bodyPr/>
        <a:lstStyle/>
        <a:p>
          <a:r>
            <a:rPr lang="en-US" sz="1400" dirty="0"/>
            <a:t>✅ Focused on national security and transparency.</a:t>
          </a:r>
        </a:p>
      </dgm:t>
    </dgm:pt>
    <dgm:pt modelId="{EB569479-ABDF-4E35-9B01-35F2029A32E7}" type="parTrans" cxnId="{B1549993-BE5C-4484-98BC-986BD431A8AD}">
      <dgm:prSet/>
      <dgm:spPr/>
      <dgm:t>
        <a:bodyPr/>
        <a:lstStyle/>
        <a:p>
          <a:endParaRPr lang="en-US"/>
        </a:p>
      </dgm:t>
    </dgm:pt>
    <dgm:pt modelId="{5BA3FC33-E010-4C7C-9DB4-2F8082E0960A}" type="sibTrans" cxnId="{B1549993-BE5C-4484-98BC-986BD431A8AD}">
      <dgm:prSet/>
      <dgm:spPr/>
      <dgm:t>
        <a:bodyPr/>
        <a:lstStyle/>
        <a:p>
          <a:endParaRPr lang="en-US"/>
        </a:p>
      </dgm:t>
    </dgm:pt>
    <dgm:pt modelId="{0FB1D025-EBCC-434F-BDDA-089D93525CBA}">
      <dgm:prSet custT="1"/>
      <dgm:spPr/>
      <dgm:t>
        <a:bodyPr/>
        <a:lstStyle/>
        <a:p>
          <a:r>
            <a:rPr lang="en-US" sz="1400" b="1" dirty="0"/>
            <a:t>Key Features of FCRA 1976</a:t>
          </a:r>
          <a:r>
            <a:rPr lang="en-US" sz="1400" dirty="0"/>
            <a:t>:</a:t>
          </a:r>
        </a:p>
      </dgm:t>
    </dgm:pt>
    <dgm:pt modelId="{28682591-6C97-4BDD-A7D3-2E7BE0D53A5C}" type="parTrans" cxnId="{0D8704D9-B481-409A-A8DA-BC5A40162CD3}">
      <dgm:prSet/>
      <dgm:spPr/>
      <dgm:t>
        <a:bodyPr/>
        <a:lstStyle/>
        <a:p>
          <a:endParaRPr lang="en-US"/>
        </a:p>
      </dgm:t>
    </dgm:pt>
    <dgm:pt modelId="{68BFCD32-803F-42E1-ACE3-596CA351F6E5}" type="sibTrans" cxnId="{0D8704D9-B481-409A-A8DA-BC5A40162CD3}">
      <dgm:prSet/>
      <dgm:spPr/>
      <dgm:t>
        <a:bodyPr/>
        <a:lstStyle/>
        <a:p>
          <a:endParaRPr lang="en-US"/>
        </a:p>
      </dgm:t>
    </dgm:pt>
    <dgm:pt modelId="{4D67D073-91AB-4A77-837D-00A7FE0E72AC}">
      <dgm:prSet custT="1"/>
      <dgm:spPr/>
      <dgm:t>
        <a:bodyPr/>
        <a:lstStyle/>
        <a:p>
          <a:r>
            <a:rPr lang="en-US" sz="1400" dirty="0"/>
            <a:t>NGOs to renew registration every 5 years.</a:t>
          </a:r>
        </a:p>
      </dgm:t>
    </dgm:pt>
    <dgm:pt modelId="{E43B1091-C719-4086-A5F3-64BFA191E806}" type="parTrans" cxnId="{9A8492A0-C249-4B04-B4BD-1A493F30B42E}">
      <dgm:prSet/>
      <dgm:spPr/>
      <dgm:t>
        <a:bodyPr/>
        <a:lstStyle/>
        <a:p>
          <a:endParaRPr lang="en-US"/>
        </a:p>
      </dgm:t>
    </dgm:pt>
    <dgm:pt modelId="{988510E6-A19C-4880-91D6-9374F69B4C57}" type="sibTrans" cxnId="{9A8492A0-C249-4B04-B4BD-1A493F30B42E}">
      <dgm:prSet/>
      <dgm:spPr/>
      <dgm:t>
        <a:bodyPr/>
        <a:lstStyle/>
        <a:p>
          <a:endParaRPr lang="en-US"/>
        </a:p>
      </dgm:t>
    </dgm:pt>
    <dgm:pt modelId="{09329DAE-82A9-48AD-9B8C-08C4B21AB14E}">
      <dgm:prSet custT="1"/>
      <dgm:spPr/>
      <dgm:t>
        <a:bodyPr/>
        <a:lstStyle/>
        <a:p>
          <a:r>
            <a:rPr lang="en-US" sz="1400" dirty="0"/>
            <a:t>Prohibited foreign funds to political parties, public servants.</a:t>
          </a:r>
        </a:p>
      </dgm:t>
    </dgm:pt>
    <dgm:pt modelId="{3EB2FE9D-E05B-43CF-A666-AEE35D6A0294}" type="parTrans" cxnId="{F5C836BA-CB06-4B46-BBAC-0A739027A1DE}">
      <dgm:prSet/>
      <dgm:spPr/>
      <dgm:t>
        <a:bodyPr/>
        <a:lstStyle/>
        <a:p>
          <a:endParaRPr lang="en-US"/>
        </a:p>
      </dgm:t>
    </dgm:pt>
    <dgm:pt modelId="{BB2601AC-920E-4F94-9694-143A352CEAED}" type="sibTrans" cxnId="{F5C836BA-CB06-4B46-BBAC-0A739027A1DE}">
      <dgm:prSet/>
      <dgm:spPr/>
      <dgm:t>
        <a:bodyPr/>
        <a:lstStyle/>
        <a:p>
          <a:endParaRPr lang="en-US"/>
        </a:p>
      </dgm:t>
    </dgm:pt>
    <dgm:pt modelId="{08409DEE-7F14-4C51-B557-2034F671699C}">
      <dgm:prSet custT="1"/>
      <dgm:spPr/>
      <dgm:t>
        <a:bodyPr/>
        <a:lstStyle/>
        <a:p>
          <a:r>
            <a:rPr lang="en-US" sz="1400" dirty="0"/>
            <a:t>Designated bank accounts required</a:t>
          </a:r>
        </a:p>
      </dgm:t>
    </dgm:pt>
    <dgm:pt modelId="{A853CCF5-059E-402B-8FE6-9861A05C5DAD}" type="parTrans" cxnId="{B1F31BA2-1560-415B-8E04-A243D399C0EC}">
      <dgm:prSet/>
      <dgm:spPr/>
      <dgm:t>
        <a:bodyPr/>
        <a:lstStyle/>
        <a:p>
          <a:endParaRPr lang="en-US"/>
        </a:p>
      </dgm:t>
    </dgm:pt>
    <dgm:pt modelId="{D9C87520-89D1-4968-AD3F-56ADFA386CDB}" type="sibTrans" cxnId="{B1F31BA2-1560-415B-8E04-A243D399C0EC}">
      <dgm:prSet/>
      <dgm:spPr/>
      <dgm:t>
        <a:bodyPr/>
        <a:lstStyle/>
        <a:p>
          <a:endParaRPr lang="en-US"/>
        </a:p>
      </dgm:t>
    </dgm:pt>
    <dgm:pt modelId="{5F1B4D63-D783-4653-B909-48FB857F23D2}">
      <dgm:prSet custT="1"/>
      <dgm:spPr/>
      <dgm:t>
        <a:bodyPr/>
        <a:lstStyle/>
        <a:p>
          <a:r>
            <a:rPr lang="en-US" sz="1400" b="1" dirty="0"/>
            <a:t>Impact</a:t>
          </a:r>
          <a:r>
            <a:rPr lang="en-US" sz="1400" dirty="0"/>
            <a:t>: Political parties under scrutiny</a:t>
          </a:r>
        </a:p>
      </dgm:t>
    </dgm:pt>
    <dgm:pt modelId="{FF10A017-9024-463C-ABFF-E2E31CB7292E}" type="parTrans" cxnId="{0615051D-CDD9-4A1B-A189-FE4DA38906AA}">
      <dgm:prSet/>
      <dgm:spPr/>
      <dgm:t>
        <a:bodyPr/>
        <a:lstStyle/>
        <a:p>
          <a:endParaRPr lang="en-US"/>
        </a:p>
      </dgm:t>
    </dgm:pt>
    <dgm:pt modelId="{7351E5C4-2D3E-4D12-8D34-2C136ADE6D2F}" type="sibTrans" cxnId="{0615051D-CDD9-4A1B-A189-FE4DA38906AA}">
      <dgm:prSet/>
      <dgm:spPr/>
      <dgm:t>
        <a:bodyPr/>
        <a:lstStyle/>
        <a:p>
          <a:endParaRPr lang="en-US"/>
        </a:p>
      </dgm:t>
    </dgm:pt>
    <dgm:pt modelId="{8280F035-A0E4-4F78-98EC-33B934C25A9C}">
      <dgm:prSet custT="1"/>
      <dgm:spPr/>
      <dgm:t>
        <a:bodyPr/>
        <a:lstStyle/>
        <a:p>
          <a:r>
            <a:rPr lang="en-US" sz="1400" b="1" dirty="0"/>
            <a:t>Impact:</a:t>
          </a:r>
          <a:r>
            <a:rPr lang="en-US" sz="1400" dirty="0"/>
            <a:t> Prevention of fund misuse.</a:t>
          </a:r>
        </a:p>
      </dgm:t>
    </dgm:pt>
    <dgm:pt modelId="{9B71B22E-F49E-43AD-957B-ACDFD1CD4555}" type="parTrans" cxnId="{84D14B84-C5B2-469E-A6F4-C10120D6F812}">
      <dgm:prSet/>
      <dgm:spPr/>
      <dgm:t>
        <a:bodyPr/>
        <a:lstStyle/>
        <a:p>
          <a:endParaRPr lang="en-US"/>
        </a:p>
      </dgm:t>
    </dgm:pt>
    <dgm:pt modelId="{7C721E43-3637-4179-B5FB-4FCEC1BC8632}" type="sibTrans" cxnId="{84D14B84-C5B2-469E-A6F4-C10120D6F812}">
      <dgm:prSet/>
      <dgm:spPr/>
      <dgm:t>
        <a:bodyPr/>
        <a:lstStyle/>
        <a:p>
          <a:endParaRPr lang="en-US"/>
        </a:p>
      </dgm:t>
    </dgm:pt>
    <dgm:pt modelId="{3B79743F-3C68-4648-9ACD-75D937DB0D3C}">
      <dgm:prSet/>
      <dgm:spPr/>
      <dgm:t>
        <a:bodyPr/>
        <a:lstStyle/>
        <a:p>
          <a:r>
            <a:rPr lang="en-US" b="1" dirty="0"/>
            <a:t>Before FCRA</a:t>
          </a:r>
        </a:p>
      </dgm:t>
    </dgm:pt>
    <dgm:pt modelId="{44AD8B62-34DB-4B28-A5C6-61FAE0156B7F}" type="parTrans" cxnId="{A0DCA38B-55C8-4EDC-9702-EBDC3DC0ACB7}">
      <dgm:prSet/>
      <dgm:spPr/>
      <dgm:t>
        <a:bodyPr/>
        <a:lstStyle/>
        <a:p>
          <a:endParaRPr lang="en-US"/>
        </a:p>
      </dgm:t>
    </dgm:pt>
    <dgm:pt modelId="{264BA25A-9768-4DB9-9D75-A3FE787B7862}" type="sibTrans" cxnId="{A0DCA38B-55C8-4EDC-9702-EBDC3DC0ACB7}">
      <dgm:prSet/>
      <dgm:spPr/>
      <dgm:t>
        <a:bodyPr/>
        <a:lstStyle/>
        <a:p>
          <a:endParaRPr lang="en-US"/>
        </a:p>
      </dgm:t>
    </dgm:pt>
    <dgm:pt modelId="{0C11E3EC-E908-4B63-A79C-D1368BE008C4}">
      <dgm:prSet custT="1"/>
      <dgm:spPr/>
      <dgm:t>
        <a:bodyPr/>
        <a:lstStyle/>
        <a:p>
          <a:r>
            <a:rPr lang="en-US" sz="1400"/>
            <a:t>No law regulating foreign donations.</a:t>
          </a:r>
        </a:p>
      </dgm:t>
    </dgm:pt>
    <dgm:pt modelId="{D4BB094C-FC2A-4804-BC37-53758B92D2AA}" type="parTrans" cxnId="{5143D10B-B3DA-4EE2-906C-75227937AC40}">
      <dgm:prSet/>
      <dgm:spPr/>
      <dgm:t>
        <a:bodyPr/>
        <a:lstStyle/>
        <a:p>
          <a:endParaRPr lang="en-US"/>
        </a:p>
      </dgm:t>
    </dgm:pt>
    <dgm:pt modelId="{BCD3911B-125B-4E0C-959D-B0CA72B992C2}" type="sibTrans" cxnId="{5143D10B-B3DA-4EE2-906C-75227937AC40}">
      <dgm:prSet/>
      <dgm:spPr/>
      <dgm:t>
        <a:bodyPr/>
        <a:lstStyle/>
        <a:p>
          <a:endParaRPr lang="en-US"/>
        </a:p>
      </dgm:t>
    </dgm:pt>
    <dgm:pt modelId="{8BD4D2E0-C89C-49C6-A456-51D9F7A114B6}">
      <dgm:prSet custT="1"/>
      <dgm:spPr/>
      <dgm:t>
        <a:bodyPr/>
        <a:lstStyle/>
        <a:p>
          <a:r>
            <a:rPr lang="en-US" sz="1400" dirty="0"/>
            <a:t>Political parties and NGOs freely received funds.</a:t>
          </a:r>
        </a:p>
      </dgm:t>
    </dgm:pt>
    <dgm:pt modelId="{278E6C18-CA59-4877-8DA3-2933E69252BD}" type="parTrans" cxnId="{DC9CF9F1-6940-49DC-9602-106068B19F24}">
      <dgm:prSet/>
      <dgm:spPr/>
      <dgm:t>
        <a:bodyPr/>
        <a:lstStyle/>
        <a:p>
          <a:endParaRPr lang="en-US"/>
        </a:p>
      </dgm:t>
    </dgm:pt>
    <dgm:pt modelId="{0942C3E8-2ED8-4436-80F1-875B42951C2D}" type="sibTrans" cxnId="{DC9CF9F1-6940-49DC-9602-106068B19F24}">
      <dgm:prSet/>
      <dgm:spPr/>
      <dgm:t>
        <a:bodyPr/>
        <a:lstStyle/>
        <a:p>
          <a:endParaRPr lang="en-US"/>
        </a:p>
      </dgm:t>
    </dgm:pt>
    <dgm:pt modelId="{A2C17FD0-7C3F-419D-B1DD-45E58DE491D9}">
      <dgm:prSet custT="1"/>
      <dgm:spPr/>
      <dgm:t>
        <a:bodyPr/>
        <a:lstStyle/>
        <a:p>
          <a:r>
            <a:rPr lang="en-US" sz="1400" dirty="0"/>
            <a:t>Concerns about foreign influence in politics and economy.</a:t>
          </a:r>
        </a:p>
      </dgm:t>
    </dgm:pt>
    <dgm:pt modelId="{B62117C2-F964-4BA7-B6B9-F161DF73555A}" type="parTrans" cxnId="{CB8F2CF7-4A24-457F-B7BD-AE9AB3708508}">
      <dgm:prSet/>
      <dgm:spPr/>
      <dgm:t>
        <a:bodyPr/>
        <a:lstStyle/>
        <a:p>
          <a:endParaRPr lang="en-US"/>
        </a:p>
      </dgm:t>
    </dgm:pt>
    <dgm:pt modelId="{ED48D97A-0261-4F56-89E0-F5245EEFEB17}" type="sibTrans" cxnId="{CB8F2CF7-4A24-457F-B7BD-AE9AB3708508}">
      <dgm:prSet/>
      <dgm:spPr/>
      <dgm:t>
        <a:bodyPr/>
        <a:lstStyle/>
        <a:p>
          <a:endParaRPr lang="en-US"/>
        </a:p>
      </dgm:t>
    </dgm:pt>
    <dgm:pt modelId="{64904FEA-EDBE-49EE-8BE1-C43B57C597CC}">
      <dgm:prSet phldrT="[Text]"/>
      <dgm:spPr/>
      <dgm:t>
        <a:bodyPr/>
        <a:lstStyle/>
        <a:p>
          <a:endParaRPr lang="en-US" b="1" dirty="0"/>
        </a:p>
        <a:p>
          <a:r>
            <a:rPr lang="en-US" b="1" dirty="0"/>
            <a:t>2020- Tightening the grip</a:t>
          </a:r>
        </a:p>
      </dgm:t>
    </dgm:pt>
    <dgm:pt modelId="{E8EE33B4-8225-4B10-97B3-86FD4DB58DF7}" type="parTrans" cxnId="{1DBE4855-85F3-49F6-AF17-C05CDA35795D}">
      <dgm:prSet/>
      <dgm:spPr/>
      <dgm:t>
        <a:bodyPr/>
        <a:lstStyle/>
        <a:p>
          <a:endParaRPr lang="en-US"/>
        </a:p>
      </dgm:t>
    </dgm:pt>
    <dgm:pt modelId="{26B80ABB-7AAC-43D3-9E60-D1AE18C8E5FA}" type="sibTrans" cxnId="{1DBE4855-85F3-49F6-AF17-C05CDA35795D}">
      <dgm:prSet/>
      <dgm:spPr/>
      <dgm:t>
        <a:bodyPr/>
        <a:lstStyle/>
        <a:p>
          <a:endParaRPr lang="en-US"/>
        </a:p>
      </dgm:t>
    </dgm:pt>
    <dgm:pt modelId="{D8593D2D-E9E6-4C3B-B685-224F45B97EEE}">
      <dgm:prSet custT="1"/>
      <dgm:spPr/>
      <dgm:t>
        <a:bodyPr/>
        <a:lstStyle/>
        <a:p>
          <a:r>
            <a:rPr lang="en-US" sz="1400" b="1" dirty="0"/>
            <a:t>New Provisions of FCRA, Amendments 2020</a:t>
          </a:r>
          <a:endParaRPr lang="en-US" sz="1400" dirty="0"/>
        </a:p>
      </dgm:t>
    </dgm:pt>
    <dgm:pt modelId="{A605D1F6-EA01-4EA9-B5F2-17C772819E34}" type="parTrans" cxnId="{D8C31996-73BE-46A7-97E9-346928DD0368}">
      <dgm:prSet/>
      <dgm:spPr/>
      <dgm:t>
        <a:bodyPr/>
        <a:lstStyle/>
        <a:p>
          <a:endParaRPr lang="en-US"/>
        </a:p>
      </dgm:t>
    </dgm:pt>
    <dgm:pt modelId="{DC41D589-FCD8-47DB-8B4F-0000D573A631}" type="sibTrans" cxnId="{D8C31996-73BE-46A7-97E9-346928DD0368}">
      <dgm:prSet/>
      <dgm:spPr/>
      <dgm:t>
        <a:bodyPr/>
        <a:lstStyle/>
        <a:p>
          <a:endParaRPr lang="en-US"/>
        </a:p>
      </dgm:t>
    </dgm:pt>
    <dgm:pt modelId="{2C5D2855-7FBC-4623-A6E7-3E76DFBFB1A0}">
      <dgm:prSet custT="1"/>
      <dgm:spPr/>
      <dgm:t>
        <a:bodyPr/>
        <a:lstStyle/>
        <a:p>
          <a:r>
            <a:rPr lang="en-US" sz="1400" dirty="0"/>
            <a:t>✅ NGOs cannot transfer foreign funds to other NGOs.</a:t>
          </a:r>
        </a:p>
      </dgm:t>
    </dgm:pt>
    <dgm:pt modelId="{AB84ADFF-B3FC-46AE-B2E0-34E5B6982E41}" type="parTrans" cxnId="{AE40DCCE-BF9D-4425-BA6E-C63558D1D207}">
      <dgm:prSet/>
      <dgm:spPr/>
      <dgm:t>
        <a:bodyPr/>
        <a:lstStyle/>
        <a:p>
          <a:endParaRPr lang="en-US"/>
        </a:p>
      </dgm:t>
    </dgm:pt>
    <dgm:pt modelId="{2D903CE4-6BEF-4C2F-B064-96B4C5D22F5D}" type="sibTrans" cxnId="{AE40DCCE-BF9D-4425-BA6E-C63558D1D207}">
      <dgm:prSet/>
      <dgm:spPr/>
      <dgm:t>
        <a:bodyPr/>
        <a:lstStyle/>
        <a:p>
          <a:endParaRPr lang="en-US"/>
        </a:p>
      </dgm:t>
    </dgm:pt>
    <dgm:pt modelId="{2852F0C9-3F71-4D4D-887F-E387FE762DDF}">
      <dgm:prSet custT="1"/>
      <dgm:spPr/>
      <dgm:t>
        <a:bodyPr/>
        <a:lstStyle/>
        <a:p>
          <a:r>
            <a:rPr lang="en-US" sz="1400" dirty="0"/>
            <a:t>✅ Lowered administrative expense limit (50% → 20%).</a:t>
          </a:r>
        </a:p>
      </dgm:t>
    </dgm:pt>
    <dgm:pt modelId="{423C339A-DF27-4778-B531-C72677528DF6}" type="parTrans" cxnId="{9D2DFEE5-C665-4899-B98C-EFD2710E47F7}">
      <dgm:prSet/>
      <dgm:spPr/>
      <dgm:t>
        <a:bodyPr/>
        <a:lstStyle/>
        <a:p>
          <a:endParaRPr lang="en-US"/>
        </a:p>
      </dgm:t>
    </dgm:pt>
    <dgm:pt modelId="{1DF4E480-5BD0-4363-AC0F-4A02FEFC9CE3}" type="sibTrans" cxnId="{9D2DFEE5-C665-4899-B98C-EFD2710E47F7}">
      <dgm:prSet/>
      <dgm:spPr/>
      <dgm:t>
        <a:bodyPr/>
        <a:lstStyle/>
        <a:p>
          <a:endParaRPr lang="en-US"/>
        </a:p>
      </dgm:t>
    </dgm:pt>
    <dgm:pt modelId="{13E08F25-023B-44BF-98AA-E703181C0DA2}">
      <dgm:prSet custT="1"/>
      <dgm:spPr/>
      <dgm:t>
        <a:bodyPr/>
        <a:lstStyle/>
        <a:p>
          <a:r>
            <a:rPr lang="en-US" sz="1400" dirty="0"/>
            <a:t>✅ Mandatory SBI, Delhi account for all transactions</a:t>
          </a:r>
        </a:p>
      </dgm:t>
    </dgm:pt>
    <dgm:pt modelId="{D2DCB610-60B4-49A4-B6B0-9463FC379E3D}" type="parTrans" cxnId="{20EE7E07-DC30-4CD5-B204-99E46613D42E}">
      <dgm:prSet/>
      <dgm:spPr/>
      <dgm:t>
        <a:bodyPr/>
        <a:lstStyle/>
        <a:p>
          <a:endParaRPr lang="en-US"/>
        </a:p>
      </dgm:t>
    </dgm:pt>
    <dgm:pt modelId="{F2FCB1F7-9D4B-4633-BAE6-D4885CC9854E}" type="sibTrans" cxnId="{20EE7E07-DC30-4CD5-B204-99E46613D42E}">
      <dgm:prSet/>
      <dgm:spPr/>
      <dgm:t>
        <a:bodyPr/>
        <a:lstStyle/>
        <a:p>
          <a:endParaRPr lang="en-US"/>
        </a:p>
      </dgm:t>
    </dgm:pt>
    <dgm:pt modelId="{DCA96AEE-0F60-47DC-B097-81579DB548CA}">
      <dgm:prSet custT="1"/>
      <dgm:spPr/>
      <dgm:t>
        <a:bodyPr/>
        <a:lstStyle/>
        <a:p>
          <a:r>
            <a:rPr lang="en-US" sz="1400" b="1" dirty="0"/>
            <a:t>Example:</a:t>
          </a:r>
          <a:r>
            <a:rPr lang="en-US" sz="1400" dirty="0"/>
            <a:t> Amnesty India shut down due to FCRA violations</a:t>
          </a:r>
        </a:p>
      </dgm:t>
    </dgm:pt>
    <dgm:pt modelId="{B13249BD-8574-437C-806B-3770B6B310D2}" type="parTrans" cxnId="{5C7FC629-8840-42BA-9CF6-EC68374A4AF9}">
      <dgm:prSet/>
      <dgm:spPr/>
      <dgm:t>
        <a:bodyPr/>
        <a:lstStyle/>
        <a:p>
          <a:endParaRPr lang="en-US"/>
        </a:p>
      </dgm:t>
    </dgm:pt>
    <dgm:pt modelId="{D10BFE88-E8B9-4D59-9B32-476B55B31B7A}" type="sibTrans" cxnId="{5C7FC629-8840-42BA-9CF6-EC68374A4AF9}">
      <dgm:prSet/>
      <dgm:spPr/>
      <dgm:t>
        <a:bodyPr/>
        <a:lstStyle/>
        <a:p>
          <a:endParaRPr lang="en-US"/>
        </a:p>
      </dgm:t>
    </dgm:pt>
    <dgm:pt modelId="{37922A9A-09DA-4207-A8E6-443776F06B85}">
      <dgm:prSet custT="1"/>
      <dgm:spPr/>
      <dgm:t>
        <a:bodyPr/>
        <a:lstStyle/>
        <a:p>
          <a:r>
            <a:rPr lang="en-US" sz="1400" b="1" dirty="0"/>
            <a:t>Example</a:t>
          </a:r>
          <a:r>
            <a:rPr lang="en-US" sz="1400" dirty="0"/>
            <a:t>: Cold War-era funding of ideological groups</a:t>
          </a:r>
        </a:p>
      </dgm:t>
    </dgm:pt>
    <dgm:pt modelId="{E8169A45-3963-477D-87AD-EB02E4BD1F17}" type="parTrans" cxnId="{1ECDAA29-AAFF-49A5-97EE-F02583B5A35A}">
      <dgm:prSet/>
      <dgm:spPr/>
      <dgm:t>
        <a:bodyPr/>
        <a:lstStyle/>
        <a:p>
          <a:endParaRPr lang="en-US"/>
        </a:p>
      </dgm:t>
    </dgm:pt>
    <dgm:pt modelId="{38C5063E-D145-463B-B679-D238AB755DDD}" type="sibTrans" cxnId="{1ECDAA29-AAFF-49A5-97EE-F02583B5A35A}">
      <dgm:prSet/>
      <dgm:spPr/>
      <dgm:t>
        <a:bodyPr/>
        <a:lstStyle/>
        <a:p>
          <a:endParaRPr lang="en-US"/>
        </a:p>
      </dgm:t>
    </dgm:pt>
    <dgm:pt modelId="{04E9A4D4-BA61-425C-B2E3-B29454665D14}">
      <dgm:prSet phldrT="[Text]" custT="1"/>
      <dgm:spPr/>
      <dgm:t>
        <a:bodyPr/>
        <a:lstStyle/>
        <a:p>
          <a:r>
            <a:rPr lang="en-US" sz="1400" b="1" dirty="0"/>
            <a:t>Key Features of FCRA 2010</a:t>
          </a:r>
          <a:endParaRPr lang="en-US" sz="1400" dirty="0"/>
        </a:p>
      </dgm:t>
    </dgm:pt>
    <dgm:pt modelId="{8B5AAF48-37A5-4EC3-888B-B8126CA1CC82}" type="parTrans" cxnId="{C2D136C2-92EF-4ACD-97E9-31CF39F38089}">
      <dgm:prSet/>
      <dgm:spPr/>
      <dgm:t>
        <a:bodyPr/>
        <a:lstStyle/>
        <a:p>
          <a:endParaRPr lang="en-US"/>
        </a:p>
      </dgm:t>
    </dgm:pt>
    <dgm:pt modelId="{604BC514-BB8F-4091-835E-8424360EC85C}" type="sibTrans" cxnId="{C2D136C2-92EF-4ACD-97E9-31CF39F38089}">
      <dgm:prSet/>
      <dgm:spPr/>
      <dgm:t>
        <a:bodyPr/>
        <a:lstStyle/>
        <a:p>
          <a:endParaRPr lang="en-US"/>
        </a:p>
      </dgm:t>
    </dgm:pt>
    <dgm:pt modelId="{C82A100B-73CB-4778-BB3F-05AB752BA669}" type="pres">
      <dgm:prSet presAssocID="{30FB7DA0-EB2E-4696-957C-BD93A3E213BD}" presName="linearFlow" presStyleCnt="0">
        <dgm:presLayoutVars>
          <dgm:dir/>
          <dgm:animLvl val="lvl"/>
          <dgm:resizeHandles val="exact"/>
        </dgm:presLayoutVars>
      </dgm:prSet>
      <dgm:spPr/>
    </dgm:pt>
    <dgm:pt modelId="{6578A516-267F-4A18-97F3-69946A7857E0}" type="pres">
      <dgm:prSet presAssocID="{3B79743F-3C68-4648-9ACD-75D937DB0D3C}" presName="composite" presStyleCnt="0"/>
      <dgm:spPr/>
    </dgm:pt>
    <dgm:pt modelId="{0D223838-7AD8-4CDA-9DE2-298F9CB72972}" type="pres">
      <dgm:prSet presAssocID="{3B79743F-3C68-4648-9ACD-75D937DB0D3C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7613EBF1-0D36-4F12-B6EA-F5070083A3B9}" type="pres">
      <dgm:prSet presAssocID="{3B79743F-3C68-4648-9ACD-75D937DB0D3C}" presName="descendantText" presStyleLbl="alignAcc1" presStyleIdx="0" presStyleCnt="4" custLinFactNeighborX="10" custLinFactNeighborY="-85182">
        <dgm:presLayoutVars>
          <dgm:bulletEnabled val="1"/>
        </dgm:presLayoutVars>
      </dgm:prSet>
      <dgm:spPr/>
    </dgm:pt>
    <dgm:pt modelId="{45318EB2-931E-4B05-85EC-76F33CFEA275}" type="pres">
      <dgm:prSet presAssocID="{264BA25A-9768-4DB9-9D75-A3FE787B7862}" presName="sp" presStyleCnt="0"/>
      <dgm:spPr/>
    </dgm:pt>
    <dgm:pt modelId="{0D838ACE-D75A-4865-B279-44ED1F8B9728}" type="pres">
      <dgm:prSet presAssocID="{AF399B95-E27E-4F8D-A6C4-49297FD38E77}" presName="composite" presStyleCnt="0"/>
      <dgm:spPr/>
    </dgm:pt>
    <dgm:pt modelId="{1B90F9F5-5458-4CFB-AB32-F113841577A3}" type="pres">
      <dgm:prSet presAssocID="{AF399B95-E27E-4F8D-A6C4-49297FD38E77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EB831B3E-A2A6-44B9-A84A-4447A2B75B0C}" type="pres">
      <dgm:prSet presAssocID="{AF399B95-E27E-4F8D-A6C4-49297FD38E77}" presName="descendantText" presStyleLbl="alignAcc1" presStyleIdx="1" presStyleCnt="4">
        <dgm:presLayoutVars>
          <dgm:bulletEnabled val="1"/>
        </dgm:presLayoutVars>
      </dgm:prSet>
      <dgm:spPr/>
    </dgm:pt>
    <dgm:pt modelId="{11F19ABF-5613-4D7F-BFD7-62F08B25ABAF}" type="pres">
      <dgm:prSet presAssocID="{71899153-A411-4D8B-98E8-A97FC7265975}" presName="sp" presStyleCnt="0"/>
      <dgm:spPr/>
    </dgm:pt>
    <dgm:pt modelId="{D3772EEA-AD5E-4668-B478-1600521E0825}" type="pres">
      <dgm:prSet presAssocID="{8CE837BB-6F51-420C-90F9-3A7DF33A9395}" presName="composite" presStyleCnt="0"/>
      <dgm:spPr/>
    </dgm:pt>
    <dgm:pt modelId="{4FAF6175-F75A-4B20-BFCC-58CD8BB51CAC}" type="pres">
      <dgm:prSet presAssocID="{8CE837BB-6F51-420C-90F9-3A7DF33A9395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6BE885BA-75C2-4DAF-AEF4-0A08748E9B4B}" type="pres">
      <dgm:prSet presAssocID="{8CE837BB-6F51-420C-90F9-3A7DF33A9395}" presName="descendantText" presStyleLbl="alignAcc1" presStyleIdx="2" presStyleCnt="4">
        <dgm:presLayoutVars>
          <dgm:bulletEnabled val="1"/>
        </dgm:presLayoutVars>
      </dgm:prSet>
      <dgm:spPr/>
    </dgm:pt>
    <dgm:pt modelId="{4E82E59A-55BF-43E3-B208-F4F2F24908C9}" type="pres">
      <dgm:prSet presAssocID="{9A5FE198-78C5-4198-A401-F47FFFF6B7FA}" presName="sp" presStyleCnt="0"/>
      <dgm:spPr/>
    </dgm:pt>
    <dgm:pt modelId="{49DEEE08-60C2-499C-B19D-DB673CFF5A1C}" type="pres">
      <dgm:prSet presAssocID="{64904FEA-EDBE-49EE-8BE1-C43B57C597CC}" presName="composite" presStyleCnt="0"/>
      <dgm:spPr/>
    </dgm:pt>
    <dgm:pt modelId="{50A1015A-3A3B-4342-B2C2-71236236E39A}" type="pres">
      <dgm:prSet presAssocID="{64904FEA-EDBE-49EE-8BE1-C43B57C597CC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EB19E6AE-ECC3-4675-93D6-BB2B72023A91}" type="pres">
      <dgm:prSet presAssocID="{64904FEA-EDBE-49EE-8BE1-C43B57C597CC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20EE7E07-DC30-4CD5-B204-99E46613D42E}" srcId="{64904FEA-EDBE-49EE-8BE1-C43B57C597CC}" destId="{13E08F25-023B-44BF-98AA-E703181C0DA2}" srcOrd="3" destOrd="0" parTransId="{D2DCB610-60B4-49A4-B6B0-9463FC379E3D}" sibTransId="{F2FCB1F7-9D4B-4633-BAE6-D4885CC9854E}"/>
    <dgm:cxn modelId="{5143D10B-B3DA-4EE2-906C-75227937AC40}" srcId="{3B79743F-3C68-4648-9ACD-75D937DB0D3C}" destId="{0C11E3EC-E908-4B63-A79C-D1368BE008C4}" srcOrd="0" destOrd="0" parTransId="{D4BB094C-FC2A-4804-BC37-53758B92D2AA}" sibTransId="{BCD3911B-125B-4E0C-959D-B0CA72B992C2}"/>
    <dgm:cxn modelId="{AD4FD718-785F-4EAA-88D1-698670C598D0}" type="presOf" srcId="{0FB1D025-EBCC-434F-BDDA-089D93525CBA}" destId="{EB831B3E-A2A6-44B9-A84A-4447A2B75B0C}" srcOrd="0" destOrd="1" presId="urn:microsoft.com/office/officeart/2005/8/layout/chevron2"/>
    <dgm:cxn modelId="{0615051D-CDD9-4A1B-A189-FE4DA38906AA}" srcId="{AF399B95-E27E-4F8D-A6C4-49297FD38E77}" destId="{5F1B4D63-D783-4653-B909-48FB857F23D2}" srcOrd="4" destOrd="0" parTransId="{FF10A017-9024-463C-ABFF-E2E31CB7292E}" sibTransId="{7351E5C4-2D3E-4D12-8D34-2C136ADE6D2F}"/>
    <dgm:cxn modelId="{ED287024-50E4-4D99-8EB8-1FAAE67A4E6B}" type="presOf" srcId="{15621220-3BF3-4A57-94FE-868846304596}" destId="{EB831B3E-A2A6-44B9-A84A-4447A2B75B0C}" srcOrd="0" destOrd="3" presId="urn:microsoft.com/office/officeart/2005/8/layout/chevron2"/>
    <dgm:cxn modelId="{1ECDAA29-AAFF-49A5-97EE-F02583B5A35A}" srcId="{3B79743F-3C68-4648-9ACD-75D937DB0D3C}" destId="{37922A9A-09DA-4207-A8E6-443776F06B85}" srcOrd="3" destOrd="0" parTransId="{E8169A45-3963-477D-87AD-EB02E4BD1F17}" sibTransId="{38C5063E-D145-463B-B679-D238AB755DDD}"/>
    <dgm:cxn modelId="{5C7FC629-8840-42BA-9CF6-EC68374A4AF9}" srcId="{64904FEA-EDBE-49EE-8BE1-C43B57C597CC}" destId="{DCA96AEE-0F60-47DC-B097-81579DB548CA}" srcOrd="4" destOrd="0" parTransId="{B13249BD-8574-437C-806B-3770B6B310D2}" sibTransId="{D10BFE88-E8B9-4D59-9B32-476B55B31B7A}"/>
    <dgm:cxn modelId="{7784E52E-106E-4745-8DD8-2110BE8FB2E9}" srcId="{AF399B95-E27E-4F8D-A6C4-49297FD38E77}" destId="{A1085C3D-8231-47B8-8E9A-CF3A084B832E}" srcOrd="0" destOrd="0" parTransId="{43899A69-D93A-4F38-A510-F301214C1AFE}" sibTransId="{2C89F103-9D07-4AB0-9D31-E62F1D0B9565}"/>
    <dgm:cxn modelId="{1CC58C3C-C708-4BA4-B36A-88906D7FA34D}" type="presOf" srcId="{5F1B4D63-D783-4653-B909-48FB857F23D2}" destId="{EB831B3E-A2A6-44B9-A84A-4447A2B75B0C}" srcOrd="0" destOrd="4" presId="urn:microsoft.com/office/officeart/2005/8/layout/chevron2"/>
    <dgm:cxn modelId="{467BE85B-B017-43D9-857C-7C8ECEF8FC46}" srcId="{30FB7DA0-EB2E-4696-957C-BD93A3E213BD}" destId="{8CE837BB-6F51-420C-90F9-3A7DF33A9395}" srcOrd="2" destOrd="0" parTransId="{D05A5C06-5F8E-43DF-A82B-4E46FA9E3558}" sibTransId="{9A5FE198-78C5-4198-A401-F47FFFF6B7FA}"/>
    <dgm:cxn modelId="{7AE19A5E-1F3A-4DDB-8DE0-9EFD261C77BE}" type="presOf" srcId="{E701B193-3EBC-4DF8-8B97-8913242D7C8D}" destId="{6BE885BA-75C2-4DAF-AEF4-0A08748E9B4B}" srcOrd="0" destOrd="0" presId="urn:microsoft.com/office/officeart/2005/8/layout/chevron2"/>
    <dgm:cxn modelId="{0B6CAD5E-9077-4525-B8E6-CC23D6FE910C}" type="presOf" srcId="{A1085C3D-8231-47B8-8E9A-CF3A084B832E}" destId="{EB831B3E-A2A6-44B9-A84A-4447A2B75B0C}" srcOrd="0" destOrd="0" presId="urn:microsoft.com/office/officeart/2005/8/layout/chevron2"/>
    <dgm:cxn modelId="{AE6E8C60-51CB-4E04-B49B-CFC4AB83C013}" srcId="{8CE837BB-6F51-420C-90F9-3A7DF33A9395}" destId="{E701B193-3EBC-4DF8-8B97-8913242D7C8D}" srcOrd="0" destOrd="0" parTransId="{81FD66B3-DC96-4101-9975-01A3E19B7BFD}" sibTransId="{E0301035-B658-4309-B6B9-810E5FD245DC}"/>
    <dgm:cxn modelId="{D3E45841-6D3F-42CE-8EEA-0823B372EAAA}" type="presOf" srcId="{8280F035-A0E4-4F78-98EC-33B934C25A9C}" destId="{6BE885BA-75C2-4DAF-AEF4-0A08748E9B4B}" srcOrd="0" destOrd="5" presId="urn:microsoft.com/office/officeart/2005/8/layout/chevron2"/>
    <dgm:cxn modelId="{E9C51F63-4E44-4157-B6EF-DF9792378EDA}" type="presOf" srcId="{2C5D2855-7FBC-4623-A6E7-3E76DFBFB1A0}" destId="{EB19E6AE-ECC3-4675-93D6-BB2B72023A91}" srcOrd="0" destOrd="1" presId="urn:microsoft.com/office/officeart/2005/8/layout/chevron2"/>
    <dgm:cxn modelId="{A83DF348-C3D6-4DC5-951A-34D232A7169A}" type="presOf" srcId="{04E9A4D4-BA61-425C-B2E3-B29454665D14}" destId="{6BE885BA-75C2-4DAF-AEF4-0A08748E9B4B}" srcOrd="0" destOrd="1" presId="urn:microsoft.com/office/officeart/2005/8/layout/chevron2"/>
    <dgm:cxn modelId="{4F84EB49-6154-4F00-BB72-5829C42B3B5B}" type="presOf" srcId="{8BD4D2E0-C89C-49C6-A456-51D9F7A114B6}" destId="{7613EBF1-0D36-4F12-B6EA-F5070083A3B9}" srcOrd="0" destOrd="1" presId="urn:microsoft.com/office/officeart/2005/8/layout/chevron2"/>
    <dgm:cxn modelId="{E3CFD06C-DB4E-4067-A189-5F4A041974A4}" type="presOf" srcId="{37922A9A-09DA-4207-A8E6-443776F06B85}" destId="{7613EBF1-0D36-4F12-B6EA-F5070083A3B9}" srcOrd="0" destOrd="3" presId="urn:microsoft.com/office/officeart/2005/8/layout/chevron2"/>
    <dgm:cxn modelId="{2EEFDE4C-6135-4F43-A92F-0739EE19CD6E}" type="presOf" srcId="{A2C17FD0-7C3F-419D-B1DD-45E58DE491D9}" destId="{7613EBF1-0D36-4F12-B6EA-F5070083A3B9}" srcOrd="0" destOrd="2" presId="urn:microsoft.com/office/officeart/2005/8/layout/chevron2"/>
    <dgm:cxn modelId="{D7813570-5B98-4A26-9C32-FAD845C86D1D}" type="presOf" srcId="{09329DAE-82A9-48AD-9B8C-08C4B21AB14E}" destId="{6BE885BA-75C2-4DAF-AEF4-0A08748E9B4B}" srcOrd="0" destOrd="3" presId="urn:microsoft.com/office/officeart/2005/8/layout/chevron2"/>
    <dgm:cxn modelId="{DA80B674-45D6-44D0-B5E9-A0512B22BF95}" type="presOf" srcId="{DCA96AEE-0F60-47DC-B097-81579DB548CA}" destId="{EB19E6AE-ECC3-4675-93D6-BB2B72023A91}" srcOrd="0" destOrd="4" presId="urn:microsoft.com/office/officeart/2005/8/layout/chevron2"/>
    <dgm:cxn modelId="{1DBE4855-85F3-49F6-AF17-C05CDA35795D}" srcId="{30FB7DA0-EB2E-4696-957C-BD93A3E213BD}" destId="{64904FEA-EDBE-49EE-8BE1-C43B57C597CC}" srcOrd="3" destOrd="0" parTransId="{E8EE33B4-8225-4B10-97B3-86FD4DB58DF7}" sibTransId="{26B80ABB-7AAC-43D3-9E60-D1AE18C8E5FA}"/>
    <dgm:cxn modelId="{5C098880-582A-4D3C-82BD-35AA62B68359}" srcId="{AF399B95-E27E-4F8D-A6C4-49297FD38E77}" destId="{278B8F3B-BB63-4F0F-B4CD-F5E7A4760433}" srcOrd="2" destOrd="0" parTransId="{DEB89696-8F3F-4138-A8B7-C30A6DF171D8}" sibTransId="{B82B9323-5D40-4912-9119-46EDE689C9B0}"/>
    <dgm:cxn modelId="{84D14B84-C5B2-469E-A6F4-C10120D6F812}" srcId="{8CE837BB-6F51-420C-90F9-3A7DF33A9395}" destId="{8280F035-A0E4-4F78-98EC-33B934C25A9C}" srcOrd="5" destOrd="0" parTransId="{9B71B22E-F49E-43AD-957B-ACDFD1CD4555}" sibTransId="{7C721E43-3637-4179-B5FB-4FCEC1BC8632}"/>
    <dgm:cxn modelId="{A7B2DB88-3778-44A4-A275-EB9C87B434C9}" type="presOf" srcId="{08409DEE-7F14-4C51-B557-2034F671699C}" destId="{6BE885BA-75C2-4DAF-AEF4-0A08748E9B4B}" srcOrd="0" destOrd="4" presId="urn:microsoft.com/office/officeart/2005/8/layout/chevron2"/>
    <dgm:cxn modelId="{7EBC718B-AC2D-4B1D-A684-55FE893997DD}" type="presOf" srcId="{13E08F25-023B-44BF-98AA-E703181C0DA2}" destId="{EB19E6AE-ECC3-4675-93D6-BB2B72023A91}" srcOrd="0" destOrd="3" presId="urn:microsoft.com/office/officeart/2005/8/layout/chevron2"/>
    <dgm:cxn modelId="{A0DCA38B-55C8-4EDC-9702-EBDC3DC0ACB7}" srcId="{30FB7DA0-EB2E-4696-957C-BD93A3E213BD}" destId="{3B79743F-3C68-4648-9ACD-75D937DB0D3C}" srcOrd="0" destOrd="0" parTransId="{44AD8B62-34DB-4B28-A5C6-61FAE0156B7F}" sibTransId="{264BA25A-9768-4DB9-9D75-A3FE787B7862}"/>
    <dgm:cxn modelId="{B1549993-BE5C-4484-98BC-986BD431A8AD}" srcId="{AF399B95-E27E-4F8D-A6C4-49297FD38E77}" destId="{15621220-3BF3-4A57-94FE-868846304596}" srcOrd="3" destOrd="0" parTransId="{EB569479-ABDF-4E35-9B01-35F2029A32E7}" sibTransId="{5BA3FC33-E010-4C7C-9DB4-2F8082E0960A}"/>
    <dgm:cxn modelId="{D8C31996-73BE-46A7-97E9-346928DD0368}" srcId="{64904FEA-EDBE-49EE-8BE1-C43B57C597CC}" destId="{D8593D2D-E9E6-4C3B-B685-224F45B97EEE}" srcOrd="0" destOrd="0" parTransId="{A605D1F6-EA01-4EA9-B5F2-17C772819E34}" sibTransId="{DC41D589-FCD8-47DB-8B4F-0000D573A631}"/>
    <dgm:cxn modelId="{9A8492A0-C249-4B04-B4BD-1A493F30B42E}" srcId="{8CE837BB-6F51-420C-90F9-3A7DF33A9395}" destId="{4D67D073-91AB-4A77-837D-00A7FE0E72AC}" srcOrd="2" destOrd="0" parTransId="{E43B1091-C719-4086-A5F3-64BFA191E806}" sibTransId="{988510E6-A19C-4880-91D6-9374F69B4C57}"/>
    <dgm:cxn modelId="{B1F31BA2-1560-415B-8E04-A243D399C0EC}" srcId="{8CE837BB-6F51-420C-90F9-3A7DF33A9395}" destId="{08409DEE-7F14-4C51-B557-2034F671699C}" srcOrd="4" destOrd="0" parTransId="{A853CCF5-059E-402B-8FE6-9861A05C5DAD}" sibTransId="{D9C87520-89D1-4968-AD3F-56ADFA386CDB}"/>
    <dgm:cxn modelId="{99AD07B1-9E86-4497-8130-6A75F55BDD2E}" type="presOf" srcId="{3B79743F-3C68-4648-9ACD-75D937DB0D3C}" destId="{0D223838-7AD8-4CDA-9DE2-298F9CB72972}" srcOrd="0" destOrd="0" presId="urn:microsoft.com/office/officeart/2005/8/layout/chevron2"/>
    <dgm:cxn modelId="{8B48BEB9-E836-44DD-B79F-F18E18B64043}" type="presOf" srcId="{2852F0C9-3F71-4D4D-887F-E387FE762DDF}" destId="{EB19E6AE-ECC3-4675-93D6-BB2B72023A91}" srcOrd="0" destOrd="2" presId="urn:microsoft.com/office/officeart/2005/8/layout/chevron2"/>
    <dgm:cxn modelId="{F5C836BA-CB06-4B46-BBAC-0A739027A1DE}" srcId="{8CE837BB-6F51-420C-90F9-3A7DF33A9395}" destId="{09329DAE-82A9-48AD-9B8C-08C4B21AB14E}" srcOrd="3" destOrd="0" parTransId="{3EB2FE9D-E05B-43CF-A666-AEE35D6A0294}" sibTransId="{BB2601AC-920E-4F94-9694-143A352CEAED}"/>
    <dgm:cxn modelId="{C2D136C2-92EF-4ACD-97E9-31CF39F38089}" srcId="{8CE837BB-6F51-420C-90F9-3A7DF33A9395}" destId="{04E9A4D4-BA61-425C-B2E3-B29454665D14}" srcOrd="1" destOrd="0" parTransId="{8B5AAF48-37A5-4EC3-888B-B8126CA1CC82}" sibTransId="{604BC514-BB8F-4091-835E-8424360EC85C}"/>
    <dgm:cxn modelId="{F03DC1C7-E7F1-4988-8FA1-CDADAB811F05}" type="presOf" srcId="{4D67D073-91AB-4A77-837D-00A7FE0E72AC}" destId="{6BE885BA-75C2-4DAF-AEF4-0A08748E9B4B}" srcOrd="0" destOrd="2" presId="urn:microsoft.com/office/officeart/2005/8/layout/chevron2"/>
    <dgm:cxn modelId="{B0A89DCD-6C20-4DCB-9576-5E873CDFE1A3}" type="presOf" srcId="{30FB7DA0-EB2E-4696-957C-BD93A3E213BD}" destId="{C82A100B-73CB-4778-BB3F-05AB752BA669}" srcOrd="0" destOrd="0" presId="urn:microsoft.com/office/officeart/2005/8/layout/chevron2"/>
    <dgm:cxn modelId="{AE40DCCE-BF9D-4425-BA6E-C63558D1D207}" srcId="{64904FEA-EDBE-49EE-8BE1-C43B57C597CC}" destId="{2C5D2855-7FBC-4623-A6E7-3E76DFBFB1A0}" srcOrd="1" destOrd="0" parTransId="{AB84ADFF-B3FC-46AE-B2E0-34E5B6982E41}" sibTransId="{2D903CE4-6BEF-4C2F-B064-96B4C5D22F5D}"/>
    <dgm:cxn modelId="{0D8704D9-B481-409A-A8DA-BC5A40162CD3}" srcId="{AF399B95-E27E-4F8D-A6C4-49297FD38E77}" destId="{0FB1D025-EBCC-434F-BDDA-089D93525CBA}" srcOrd="1" destOrd="0" parTransId="{28682591-6C97-4BDD-A7D3-2E7BE0D53A5C}" sibTransId="{68BFCD32-803F-42E1-ACE3-596CA351F6E5}"/>
    <dgm:cxn modelId="{6DEB1DD9-E041-4424-BB8D-0D72B0F17B63}" srcId="{30FB7DA0-EB2E-4696-957C-BD93A3E213BD}" destId="{AF399B95-E27E-4F8D-A6C4-49297FD38E77}" srcOrd="1" destOrd="0" parTransId="{4E4FB01D-A6C6-44C1-A10F-1B91D2622B41}" sibTransId="{71899153-A411-4D8B-98E8-A97FC7265975}"/>
    <dgm:cxn modelId="{A7BAB7D9-02F3-4E4A-95D5-43FCA7269C06}" type="presOf" srcId="{64904FEA-EDBE-49EE-8BE1-C43B57C597CC}" destId="{50A1015A-3A3B-4342-B2C2-71236236E39A}" srcOrd="0" destOrd="0" presId="urn:microsoft.com/office/officeart/2005/8/layout/chevron2"/>
    <dgm:cxn modelId="{FA7157E0-7AE3-40E4-9F8F-C7656545EC60}" type="presOf" srcId="{0C11E3EC-E908-4B63-A79C-D1368BE008C4}" destId="{7613EBF1-0D36-4F12-B6EA-F5070083A3B9}" srcOrd="0" destOrd="0" presId="urn:microsoft.com/office/officeart/2005/8/layout/chevron2"/>
    <dgm:cxn modelId="{9D2DFEE5-C665-4899-B98C-EFD2710E47F7}" srcId="{64904FEA-EDBE-49EE-8BE1-C43B57C597CC}" destId="{2852F0C9-3F71-4D4D-887F-E387FE762DDF}" srcOrd="2" destOrd="0" parTransId="{423C339A-DF27-4778-B531-C72677528DF6}" sibTransId="{1DF4E480-5BD0-4363-AC0F-4A02FEFC9CE3}"/>
    <dgm:cxn modelId="{24E7F9F0-F31B-41C3-9493-D4F04D6542E5}" type="presOf" srcId="{8CE837BB-6F51-420C-90F9-3A7DF33A9395}" destId="{4FAF6175-F75A-4B20-BFCC-58CD8BB51CAC}" srcOrd="0" destOrd="0" presId="urn:microsoft.com/office/officeart/2005/8/layout/chevron2"/>
    <dgm:cxn modelId="{DC9CF9F1-6940-49DC-9602-106068B19F24}" srcId="{3B79743F-3C68-4648-9ACD-75D937DB0D3C}" destId="{8BD4D2E0-C89C-49C6-A456-51D9F7A114B6}" srcOrd="1" destOrd="0" parTransId="{278E6C18-CA59-4877-8DA3-2933E69252BD}" sibTransId="{0942C3E8-2ED8-4436-80F1-875B42951C2D}"/>
    <dgm:cxn modelId="{FE464DF2-0BA8-4FC4-BBC2-0D33FD48FBB2}" type="presOf" srcId="{AF399B95-E27E-4F8D-A6C4-49297FD38E77}" destId="{1B90F9F5-5458-4CFB-AB32-F113841577A3}" srcOrd="0" destOrd="0" presId="urn:microsoft.com/office/officeart/2005/8/layout/chevron2"/>
    <dgm:cxn modelId="{3C3C73F3-D9AE-4861-A90E-68774BDA8904}" type="presOf" srcId="{278B8F3B-BB63-4F0F-B4CD-F5E7A4760433}" destId="{EB831B3E-A2A6-44B9-A84A-4447A2B75B0C}" srcOrd="0" destOrd="2" presId="urn:microsoft.com/office/officeart/2005/8/layout/chevron2"/>
    <dgm:cxn modelId="{CB8F2CF7-4A24-457F-B7BD-AE9AB3708508}" srcId="{3B79743F-3C68-4648-9ACD-75D937DB0D3C}" destId="{A2C17FD0-7C3F-419D-B1DD-45E58DE491D9}" srcOrd="2" destOrd="0" parTransId="{B62117C2-F964-4BA7-B6B9-F161DF73555A}" sibTransId="{ED48D97A-0261-4F56-89E0-F5245EEFEB17}"/>
    <dgm:cxn modelId="{BFAA05FF-17C1-4CFD-BED6-656CA4F59CAA}" type="presOf" srcId="{D8593D2D-E9E6-4C3B-B685-224F45B97EEE}" destId="{EB19E6AE-ECC3-4675-93D6-BB2B72023A91}" srcOrd="0" destOrd="0" presId="urn:microsoft.com/office/officeart/2005/8/layout/chevron2"/>
    <dgm:cxn modelId="{15EFACEC-A317-4810-96E0-732F3E49E4F3}" type="presParOf" srcId="{C82A100B-73CB-4778-BB3F-05AB752BA669}" destId="{6578A516-267F-4A18-97F3-69946A7857E0}" srcOrd="0" destOrd="0" presId="urn:microsoft.com/office/officeart/2005/8/layout/chevron2"/>
    <dgm:cxn modelId="{D6FECAE0-4BC8-4449-9F93-C23DBD1AEC31}" type="presParOf" srcId="{6578A516-267F-4A18-97F3-69946A7857E0}" destId="{0D223838-7AD8-4CDA-9DE2-298F9CB72972}" srcOrd="0" destOrd="0" presId="urn:microsoft.com/office/officeart/2005/8/layout/chevron2"/>
    <dgm:cxn modelId="{F2FBF07F-0787-4337-80B6-3F9F593BA790}" type="presParOf" srcId="{6578A516-267F-4A18-97F3-69946A7857E0}" destId="{7613EBF1-0D36-4F12-B6EA-F5070083A3B9}" srcOrd="1" destOrd="0" presId="urn:microsoft.com/office/officeart/2005/8/layout/chevron2"/>
    <dgm:cxn modelId="{0D69C370-F341-4C43-9ECC-D5A576F0FC79}" type="presParOf" srcId="{C82A100B-73CB-4778-BB3F-05AB752BA669}" destId="{45318EB2-931E-4B05-85EC-76F33CFEA275}" srcOrd="1" destOrd="0" presId="urn:microsoft.com/office/officeart/2005/8/layout/chevron2"/>
    <dgm:cxn modelId="{21BC6C89-4439-41F7-8082-0B39E610389C}" type="presParOf" srcId="{C82A100B-73CB-4778-BB3F-05AB752BA669}" destId="{0D838ACE-D75A-4865-B279-44ED1F8B9728}" srcOrd="2" destOrd="0" presId="urn:microsoft.com/office/officeart/2005/8/layout/chevron2"/>
    <dgm:cxn modelId="{7BE779FA-F6BD-4785-87A3-3A885FCDC5F1}" type="presParOf" srcId="{0D838ACE-D75A-4865-B279-44ED1F8B9728}" destId="{1B90F9F5-5458-4CFB-AB32-F113841577A3}" srcOrd="0" destOrd="0" presId="urn:microsoft.com/office/officeart/2005/8/layout/chevron2"/>
    <dgm:cxn modelId="{50D73B32-9D19-4584-9D8A-A45348200A26}" type="presParOf" srcId="{0D838ACE-D75A-4865-B279-44ED1F8B9728}" destId="{EB831B3E-A2A6-44B9-A84A-4447A2B75B0C}" srcOrd="1" destOrd="0" presId="urn:microsoft.com/office/officeart/2005/8/layout/chevron2"/>
    <dgm:cxn modelId="{950CD1A5-393A-49C5-8177-A2215E86D9E8}" type="presParOf" srcId="{C82A100B-73CB-4778-BB3F-05AB752BA669}" destId="{11F19ABF-5613-4D7F-BFD7-62F08B25ABAF}" srcOrd="3" destOrd="0" presId="urn:microsoft.com/office/officeart/2005/8/layout/chevron2"/>
    <dgm:cxn modelId="{9EE0E9D6-4FE7-400F-956D-F9BD7C872245}" type="presParOf" srcId="{C82A100B-73CB-4778-BB3F-05AB752BA669}" destId="{D3772EEA-AD5E-4668-B478-1600521E0825}" srcOrd="4" destOrd="0" presId="urn:microsoft.com/office/officeart/2005/8/layout/chevron2"/>
    <dgm:cxn modelId="{77F6A723-5B3B-4BA1-B2A6-9C9E7854E47A}" type="presParOf" srcId="{D3772EEA-AD5E-4668-B478-1600521E0825}" destId="{4FAF6175-F75A-4B20-BFCC-58CD8BB51CAC}" srcOrd="0" destOrd="0" presId="urn:microsoft.com/office/officeart/2005/8/layout/chevron2"/>
    <dgm:cxn modelId="{79953F54-1F83-4A17-BACF-68ACB640EB93}" type="presParOf" srcId="{D3772EEA-AD5E-4668-B478-1600521E0825}" destId="{6BE885BA-75C2-4DAF-AEF4-0A08748E9B4B}" srcOrd="1" destOrd="0" presId="urn:microsoft.com/office/officeart/2005/8/layout/chevron2"/>
    <dgm:cxn modelId="{5F72FB9B-BF1C-4449-B45C-7058D4894084}" type="presParOf" srcId="{C82A100B-73CB-4778-BB3F-05AB752BA669}" destId="{4E82E59A-55BF-43E3-B208-F4F2F24908C9}" srcOrd="5" destOrd="0" presId="urn:microsoft.com/office/officeart/2005/8/layout/chevron2"/>
    <dgm:cxn modelId="{8995A7A2-8264-4965-A4DD-89A7B9682004}" type="presParOf" srcId="{C82A100B-73CB-4778-BB3F-05AB752BA669}" destId="{49DEEE08-60C2-499C-B19D-DB673CFF5A1C}" srcOrd="6" destOrd="0" presId="urn:microsoft.com/office/officeart/2005/8/layout/chevron2"/>
    <dgm:cxn modelId="{E10C6A23-7BED-49EF-8656-8DC36C74A68B}" type="presParOf" srcId="{49DEEE08-60C2-499C-B19D-DB673CFF5A1C}" destId="{50A1015A-3A3B-4342-B2C2-71236236E39A}" srcOrd="0" destOrd="0" presId="urn:microsoft.com/office/officeart/2005/8/layout/chevron2"/>
    <dgm:cxn modelId="{2DA82FC1-C598-4946-82EB-7077EC268D92}" type="presParOf" srcId="{49DEEE08-60C2-499C-B19D-DB673CFF5A1C}" destId="{EB19E6AE-ECC3-4675-93D6-BB2B72023A9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AABF63-1037-4C9A-90CE-A225BD789CAC}" type="doc">
      <dgm:prSet loTypeId="urn:microsoft.com/office/officeart/2005/8/layout/rings+Icon" loCatId="relationship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95F9A6CD-07E3-4C80-A5D1-F38B5DB854E8}">
      <dgm:prSet/>
      <dgm:spPr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b="1" i="0" baseline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Salaries, wages, travel expenses, or any remuneration for Executive Committee or Governing Council members.</a:t>
          </a:r>
          <a:endParaRPr lang="en-US" b="1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59CD739B-1DDC-4CE5-B59A-9D811B0D897E}" type="parTrans" cxnId="{0081D66E-6024-437C-9823-69917930A3BD}">
      <dgm:prSet/>
      <dgm:spPr/>
      <dgm:t>
        <a:bodyPr/>
        <a:lstStyle/>
        <a:p>
          <a:endParaRPr lang="en-US" b="1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E3685633-C569-4018-A7BE-78CBB7697EB8}" type="sibTrans" cxnId="{0081D66E-6024-437C-9823-69917930A3BD}">
      <dgm:prSet/>
      <dgm:spPr/>
      <dgm:t>
        <a:bodyPr/>
        <a:lstStyle/>
        <a:p>
          <a:endParaRPr lang="en-US" b="1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1A5FB897-E33F-42E0-B73B-66D380E59E99}">
      <dgm:prSet/>
      <dgm:spPr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b="1" i="0" baseline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Expenses for hiring personnel to manage activities, including their salaries, wages, travel, etc.</a:t>
          </a:r>
          <a:endParaRPr lang="en-US" b="1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9D4630EF-7620-418D-B36A-CA5DE94E019D}" type="parTrans" cxnId="{4C0480D2-7D4C-445E-B7D4-2267EF88A252}">
      <dgm:prSet/>
      <dgm:spPr/>
      <dgm:t>
        <a:bodyPr/>
        <a:lstStyle/>
        <a:p>
          <a:endParaRPr lang="en-US" b="1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DED4AECE-F6C8-4CCA-BD6B-EB24EE2558C3}" type="sibTrans" cxnId="{4C0480D2-7D4C-445E-B7D4-2267EF88A252}">
      <dgm:prSet/>
      <dgm:spPr/>
      <dgm:t>
        <a:bodyPr/>
        <a:lstStyle/>
        <a:p>
          <a:endParaRPr lang="en-US" b="1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D5BBACDC-BC10-4242-8F69-3FB7D1D981D0}">
      <dgm:prSet/>
      <dgm:spPr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b="1" i="0" baseline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Costs related to electricity, water, telephone, postal charges, repairs, stationery, printing, and transport..</a:t>
          </a:r>
          <a:endParaRPr lang="en-US" b="1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D20323EF-2CF1-4C25-9677-2D1613D2AA66}" type="parTrans" cxnId="{8656895E-1EAF-43CE-9C50-2A9E4C51EDF3}">
      <dgm:prSet/>
      <dgm:spPr/>
      <dgm:t>
        <a:bodyPr/>
        <a:lstStyle/>
        <a:p>
          <a:endParaRPr lang="en-US" b="1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E0833C76-8A9E-442A-BD29-0D847734AB26}" type="sibTrans" cxnId="{8656895E-1EAF-43CE-9C50-2A9E4C51EDF3}">
      <dgm:prSet/>
      <dgm:spPr/>
      <dgm:t>
        <a:bodyPr/>
        <a:lstStyle/>
        <a:p>
          <a:endParaRPr lang="en-US" b="1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F602EAF4-AC48-419A-9AA3-D5E7D1149FDF}">
      <dgm:prSet/>
      <dgm:spPr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b="1" i="0" baseline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Costs related to accounting and managing funds.</a:t>
          </a:r>
          <a:endParaRPr lang="en-US" b="1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B038C021-7D20-48AB-A795-8D5ED26630C4}" type="parTrans" cxnId="{FE2A12B1-795F-4FE0-976B-2756F2C0B88E}">
      <dgm:prSet/>
      <dgm:spPr/>
      <dgm:t>
        <a:bodyPr/>
        <a:lstStyle/>
        <a:p>
          <a:endParaRPr lang="en-US" b="1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308E609A-5C4D-4151-BA6C-B82CAE614EAB}" type="sibTrans" cxnId="{FE2A12B1-795F-4FE0-976B-2756F2C0B88E}">
      <dgm:prSet/>
      <dgm:spPr/>
      <dgm:t>
        <a:bodyPr/>
        <a:lstStyle/>
        <a:p>
          <a:endParaRPr lang="en-US" b="1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7DD7FAE9-DC5F-42D2-ADE8-A596C6F43262}">
      <dgm:prSet/>
      <dgm:spPr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b="1" i="0" baseline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Expenses for running and maintaining vehicles.</a:t>
          </a:r>
          <a:endParaRPr lang="en-US" b="1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B6098FF1-FA52-4875-8640-7C2279461608}" type="parTrans" cxnId="{1A0E7934-7D4D-455C-B8D5-04271EF16C51}">
      <dgm:prSet/>
      <dgm:spPr/>
      <dgm:t>
        <a:bodyPr/>
        <a:lstStyle/>
        <a:p>
          <a:endParaRPr lang="en-US" b="1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1035ED2C-4338-4443-8F22-2F30917992DE}" type="sibTrans" cxnId="{1A0E7934-7D4D-455C-B8D5-04271EF16C51}">
      <dgm:prSet/>
      <dgm:spPr/>
      <dgm:t>
        <a:bodyPr/>
        <a:lstStyle/>
        <a:p>
          <a:endParaRPr lang="en-US" b="1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070A430F-0E55-4CCC-8BAC-BF5EE2A42E9E}">
      <dgm:prSet/>
      <dgm:spPr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b="1" i="0" baseline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Expenses for writing and filing reports.</a:t>
          </a:r>
          <a:endParaRPr lang="en-US" b="1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BBE46F8A-8143-4695-9D9A-B45D76C8CD2F}" type="parTrans" cxnId="{E2B73432-62C6-44FB-81F6-82F0C8EA863A}">
      <dgm:prSet/>
      <dgm:spPr/>
      <dgm:t>
        <a:bodyPr/>
        <a:lstStyle/>
        <a:p>
          <a:endParaRPr lang="en-US" b="1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CB7D0D3A-1A7D-4C64-B6C0-35D9298D806E}" type="sibTrans" cxnId="{E2B73432-62C6-44FB-81F6-82F0C8EA863A}">
      <dgm:prSet/>
      <dgm:spPr/>
      <dgm:t>
        <a:bodyPr/>
        <a:lstStyle/>
        <a:p>
          <a:endParaRPr lang="en-US" b="1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CF95E552-0B74-40A5-B193-28DA8B6D3E39}">
      <dgm:prSet/>
      <dgm:spPr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b="1" i="0" baseline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Legal and professional services fees, and rent, repairs, and utility costs for premises.</a:t>
          </a:r>
          <a:endParaRPr lang="en-US" b="1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371930F6-43E4-4536-AD7D-B2659B33FD1C}" type="parTrans" cxnId="{72259A6A-DF47-4088-94BF-BA0089A0F273}">
      <dgm:prSet/>
      <dgm:spPr/>
      <dgm:t>
        <a:bodyPr/>
        <a:lstStyle/>
        <a:p>
          <a:endParaRPr lang="en-US" b="1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2C4394A4-ABE2-44CD-B39C-4E3FD564666C}" type="sibTrans" cxnId="{72259A6A-DF47-4088-94BF-BA0089A0F273}">
      <dgm:prSet/>
      <dgm:spPr/>
      <dgm:t>
        <a:bodyPr/>
        <a:lstStyle/>
        <a:p>
          <a:endParaRPr lang="en-US" b="1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4E093F7D-43C0-492E-A765-5112EE5CC352}" type="pres">
      <dgm:prSet presAssocID="{57AABF63-1037-4C9A-90CE-A225BD789CAC}" presName="Name0" presStyleCnt="0">
        <dgm:presLayoutVars>
          <dgm:chMax val="7"/>
          <dgm:dir/>
          <dgm:resizeHandles val="exact"/>
        </dgm:presLayoutVars>
      </dgm:prSet>
      <dgm:spPr/>
    </dgm:pt>
    <dgm:pt modelId="{AF83A0D6-C88D-4CAD-9912-19E0128788E2}" type="pres">
      <dgm:prSet presAssocID="{57AABF63-1037-4C9A-90CE-A225BD789CAC}" presName="ellipse1" presStyleLbl="vennNode1" presStyleIdx="0" presStyleCnt="7">
        <dgm:presLayoutVars>
          <dgm:bulletEnabled val="1"/>
        </dgm:presLayoutVars>
      </dgm:prSet>
      <dgm:spPr/>
    </dgm:pt>
    <dgm:pt modelId="{40BDA994-E004-4BA1-9EE3-EB92C6DCB7CB}" type="pres">
      <dgm:prSet presAssocID="{57AABF63-1037-4C9A-90CE-A225BD789CAC}" presName="ellipse2" presStyleLbl="vennNode1" presStyleIdx="1" presStyleCnt="7">
        <dgm:presLayoutVars>
          <dgm:bulletEnabled val="1"/>
        </dgm:presLayoutVars>
      </dgm:prSet>
      <dgm:spPr/>
    </dgm:pt>
    <dgm:pt modelId="{493AA7D2-AE6C-41F9-9BDC-690A2603057B}" type="pres">
      <dgm:prSet presAssocID="{57AABF63-1037-4C9A-90CE-A225BD789CAC}" presName="ellipse3" presStyleLbl="vennNode1" presStyleIdx="2" presStyleCnt="7">
        <dgm:presLayoutVars>
          <dgm:bulletEnabled val="1"/>
        </dgm:presLayoutVars>
      </dgm:prSet>
      <dgm:spPr/>
    </dgm:pt>
    <dgm:pt modelId="{DEF870F8-F82F-4A39-B50F-03C0DF4E4F07}" type="pres">
      <dgm:prSet presAssocID="{57AABF63-1037-4C9A-90CE-A225BD789CAC}" presName="ellipse4" presStyleLbl="vennNode1" presStyleIdx="3" presStyleCnt="7">
        <dgm:presLayoutVars>
          <dgm:bulletEnabled val="1"/>
        </dgm:presLayoutVars>
      </dgm:prSet>
      <dgm:spPr/>
    </dgm:pt>
    <dgm:pt modelId="{64BBEC5F-4A8D-438E-AB9B-398AF27CC8D3}" type="pres">
      <dgm:prSet presAssocID="{57AABF63-1037-4C9A-90CE-A225BD789CAC}" presName="ellipse5" presStyleLbl="vennNode1" presStyleIdx="4" presStyleCnt="7">
        <dgm:presLayoutVars>
          <dgm:bulletEnabled val="1"/>
        </dgm:presLayoutVars>
      </dgm:prSet>
      <dgm:spPr/>
    </dgm:pt>
    <dgm:pt modelId="{10CF6A98-03AB-4ADE-BCAD-764269840BC8}" type="pres">
      <dgm:prSet presAssocID="{57AABF63-1037-4C9A-90CE-A225BD789CAC}" presName="ellipse6" presStyleLbl="vennNode1" presStyleIdx="5" presStyleCnt="7">
        <dgm:presLayoutVars>
          <dgm:bulletEnabled val="1"/>
        </dgm:presLayoutVars>
      </dgm:prSet>
      <dgm:spPr/>
    </dgm:pt>
    <dgm:pt modelId="{C41D3728-132D-4513-8487-63279A16E2C5}" type="pres">
      <dgm:prSet presAssocID="{57AABF63-1037-4C9A-90CE-A225BD789CAC}" presName="ellipse7" presStyleLbl="vennNode1" presStyleIdx="6" presStyleCnt="7">
        <dgm:presLayoutVars>
          <dgm:bulletEnabled val="1"/>
        </dgm:presLayoutVars>
      </dgm:prSet>
      <dgm:spPr/>
    </dgm:pt>
  </dgm:ptLst>
  <dgm:cxnLst>
    <dgm:cxn modelId="{0065B60A-58F9-4DF9-993A-171B9CACE4D6}" type="presOf" srcId="{57AABF63-1037-4C9A-90CE-A225BD789CAC}" destId="{4E093F7D-43C0-492E-A765-5112EE5CC352}" srcOrd="0" destOrd="0" presId="urn:microsoft.com/office/officeart/2005/8/layout/rings+Icon"/>
    <dgm:cxn modelId="{E2B73432-62C6-44FB-81F6-82F0C8EA863A}" srcId="{57AABF63-1037-4C9A-90CE-A225BD789CAC}" destId="{070A430F-0E55-4CCC-8BAC-BF5EE2A42E9E}" srcOrd="5" destOrd="0" parTransId="{BBE46F8A-8143-4695-9D9A-B45D76C8CD2F}" sibTransId="{CB7D0D3A-1A7D-4C64-B6C0-35D9298D806E}"/>
    <dgm:cxn modelId="{1A0E7934-7D4D-455C-B8D5-04271EF16C51}" srcId="{57AABF63-1037-4C9A-90CE-A225BD789CAC}" destId="{7DD7FAE9-DC5F-42D2-ADE8-A596C6F43262}" srcOrd="4" destOrd="0" parTransId="{B6098FF1-FA52-4875-8640-7C2279461608}" sibTransId="{1035ED2C-4338-4443-8F22-2F30917992DE}"/>
    <dgm:cxn modelId="{8656895E-1EAF-43CE-9C50-2A9E4C51EDF3}" srcId="{57AABF63-1037-4C9A-90CE-A225BD789CAC}" destId="{D5BBACDC-BC10-4242-8F69-3FB7D1D981D0}" srcOrd="2" destOrd="0" parTransId="{D20323EF-2CF1-4C25-9677-2D1613D2AA66}" sibTransId="{E0833C76-8A9E-442A-BD29-0D847734AB26}"/>
    <dgm:cxn modelId="{72259A6A-DF47-4088-94BF-BA0089A0F273}" srcId="{57AABF63-1037-4C9A-90CE-A225BD789CAC}" destId="{CF95E552-0B74-40A5-B193-28DA8B6D3E39}" srcOrd="6" destOrd="0" parTransId="{371930F6-43E4-4536-AD7D-B2659B33FD1C}" sibTransId="{2C4394A4-ABE2-44CD-B39C-4E3FD564666C}"/>
    <dgm:cxn modelId="{EC9CA96E-3C0D-47EE-9D9E-6972815B8E15}" type="presOf" srcId="{D5BBACDC-BC10-4242-8F69-3FB7D1D981D0}" destId="{493AA7D2-AE6C-41F9-9BDC-690A2603057B}" srcOrd="0" destOrd="0" presId="urn:microsoft.com/office/officeart/2005/8/layout/rings+Icon"/>
    <dgm:cxn modelId="{0081D66E-6024-437C-9823-69917930A3BD}" srcId="{57AABF63-1037-4C9A-90CE-A225BD789CAC}" destId="{95F9A6CD-07E3-4C80-A5D1-F38B5DB854E8}" srcOrd="0" destOrd="0" parTransId="{59CD739B-1DDC-4CE5-B59A-9D811B0D897E}" sibTransId="{E3685633-C569-4018-A7BE-78CBB7697EB8}"/>
    <dgm:cxn modelId="{33A06186-6E7E-40EB-9FE4-780B7CFFAF5C}" type="presOf" srcId="{CF95E552-0B74-40A5-B193-28DA8B6D3E39}" destId="{C41D3728-132D-4513-8487-63279A16E2C5}" srcOrd="0" destOrd="0" presId="urn:microsoft.com/office/officeart/2005/8/layout/rings+Icon"/>
    <dgm:cxn modelId="{8AC50A9E-B37E-49A6-8B70-7164A57C0D5F}" type="presOf" srcId="{7DD7FAE9-DC5F-42D2-ADE8-A596C6F43262}" destId="{64BBEC5F-4A8D-438E-AB9B-398AF27CC8D3}" srcOrd="0" destOrd="0" presId="urn:microsoft.com/office/officeart/2005/8/layout/rings+Icon"/>
    <dgm:cxn modelId="{FE2A12B1-795F-4FE0-976B-2756F2C0B88E}" srcId="{57AABF63-1037-4C9A-90CE-A225BD789CAC}" destId="{F602EAF4-AC48-419A-9AA3-D5E7D1149FDF}" srcOrd="3" destOrd="0" parTransId="{B038C021-7D20-48AB-A795-8D5ED26630C4}" sibTransId="{308E609A-5C4D-4151-BA6C-B82CAE614EAB}"/>
    <dgm:cxn modelId="{5F4363B5-3049-43CB-92C9-88C941A1D76D}" type="presOf" srcId="{F602EAF4-AC48-419A-9AA3-D5E7D1149FDF}" destId="{DEF870F8-F82F-4A39-B50F-03C0DF4E4F07}" srcOrd="0" destOrd="0" presId="urn:microsoft.com/office/officeart/2005/8/layout/rings+Icon"/>
    <dgm:cxn modelId="{BA0B36C7-770A-479C-8521-1F6629BB2DB0}" type="presOf" srcId="{070A430F-0E55-4CCC-8BAC-BF5EE2A42E9E}" destId="{10CF6A98-03AB-4ADE-BCAD-764269840BC8}" srcOrd="0" destOrd="0" presId="urn:microsoft.com/office/officeart/2005/8/layout/rings+Icon"/>
    <dgm:cxn modelId="{4C0480D2-7D4C-445E-B7D4-2267EF88A252}" srcId="{57AABF63-1037-4C9A-90CE-A225BD789CAC}" destId="{1A5FB897-E33F-42E0-B73B-66D380E59E99}" srcOrd="1" destOrd="0" parTransId="{9D4630EF-7620-418D-B36A-CA5DE94E019D}" sibTransId="{DED4AECE-F6C8-4CCA-BD6B-EB24EE2558C3}"/>
    <dgm:cxn modelId="{532472DE-4910-408B-9D17-7A0D71F326DD}" type="presOf" srcId="{1A5FB897-E33F-42E0-B73B-66D380E59E99}" destId="{40BDA994-E004-4BA1-9EE3-EB92C6DCB7CB}" srcOrd="0" destOrd="0" presId="urn:microsoft.com/office/officeart/2005/8/layout/rings+Icon"/>
    <dgm:cxn modelId="{C16160F5-F58C-433A-ACE7-E109A7E6577F}" type="presOf" srcId="{95F9A6CD-07E3-4C80-A5D1-F38B5DB854E8}" destId="{AF83A0D6-C88D-4CAD-9912-19E0128788E2}" srcOrd="0" destOrd="0" presId="urn:microsoft.com/office/officeart/2005/8/layout/rings+Icon"/>
    <dgm:cxn modelId="{48779AEB-D18C-4E34-8B0D-FD0314AF4CC7}" type="presParOf" srcId="{4E093F7D-43C0-492E-A765-5112EE5CC352}" destId="{AF83A0D6-C88D-4CAD-9912-19E0128788E2}" srcOrd="0" destOrd="0" presId="urn:microsoft.com/office/officeart/2005/8/layout/rings+Icon"/>
    <dgm:cxn modelId="{B321D311-E5FD-4CD2-B23D-843D3E52471D}" type="presParOf" srcId="{4E093F7D-43C0-492E-A765-5112EE5CC352}" destId="{40BDA994-E004-4BA1-9EE3-EB92C6DCB7CB}" srcOrd="1" destOrd="0" presId="urn:microsoft.com/office/officeart/2005/8/layout/rings+Icon"/>
    <dgm:cxn modelId="{CFD934C8-909C-43D5-871F-BCEE388139B5}" type="presParOf" srcId="{4E093F7D-43C0-492E-A765-5112EE5CC352}" destId="{493AA7D2-AE6C-41F9-9BDC-690A2603057B}" srcOrd="2" destOrd="0" presId="urn:microsoft.com/office/officeart/2005/8/layout/rings+Icon"/>
    <dgm:cxn modelId="{972B5B91-8865-4211-BBA3-3C8BD5C6480E}" type="presParOf" srcId="{4E093F7D-43C0-492E-A765-5112EE5CC352}" destId="{DEF870F8-F82F-4A39-B50F-03C0DF4E4F07}" srcOrd="3" destOrd="0" presId="urn:microsoft.com/office/officeart/2005/8/layout/rings+Icon"/>
    <dgm:cxn modelId="{CE07C2FE-8A6F-4149-9C5B-69D619CF12EB}" type="presParOf" srcId="{4E093F7D-43C0-492E-A765-5112EE5CC352}" destId="{64BBEC5F-4A8D-438E-AB9B-398AF27CC8D3}" srcOrd="4" destOrd="0" presId="urn:microsoft.com/office/officeart/2005/8/layout/rings+Icon"/>
    <dgm:cxn modelId="{A953C213-D09F-4EB3-B53F-563BB9194720}" type="presParOf" srcId="{4E093F7D-43C0-492E-A765-5112EE5CC352}" destId="{10CF6A98-03AB-4ADE-BCAD-764269840BC8}" srcOrd="5" destOrd="0" presId="urn:microsoft.com/office/officeart/2005/8/layout/rings+Icon"/>
    <dgm:cxn modelId="{6263C75F-A374-4F7C-9197-4C830BB3F0FF}" type="presParOf" srcId="{4E093F7D-43C0-492E-A765-5112EE5CC352}" destId="{C41D3728-132D-4513-8487-63279A16E2C5}" srcOrd="6" destOrd="0" presId="urn:microsoft.com/office/officeart/2005/8/layout/rings+Icon"/>
  </dgm:cxnLst>
  <dgm:bg>
    <a:noFill/>
    <a:effectLst>
      <a:glow rad="63500">
        <a:schemeClr val="accent2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11808A-3D4F-4BDD-9F23-F408F68910C0}" type="doc">
      <dgm:prSet loTypeId="urn:microsoft.com/office/officeart/2005/8/layout/process1" loCatId="process" qsTypeId="urn:microsoft.com/office/officeart/2005/8/quickstyle/simple2" qsCatId="simple" csTypeId="urn:microsoft.com/office/officeart/2005/8/colors/accent3_1" csCatId="accent3" phldr="1"/>
      <dgm:spPr/>
    </dgm:pt>
    <dgm:pt modelId="{668CAD94-3367-4777-AB26-17535BC39427}">
      <dgm:prSet phldrT="[Text]" custT="1"/>
      <dgm:spPr/>
      <dgm:t>
        <a:bodyPr/>
        <a:lstStyle/>
        <a:p>
          <a:r>
            <a:rPr lang="en-IN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Open a ‘FCRA Account” (SBI New Delhi)</a:t>
          </a:r>
        </a:p>
      </dgm:t>
    </dgm:pt>
    <dgm:pt modelId="{DD88AB12-C214-4D75-94E9-B25E65D0C9E0}" type="parTrans" cxnId="{1A4627EC-52BE-4686-B006-FEBA4E25F1EC}">
      <dgm:prSet/>
      <dgm:spPr/>
      <dgm:t>
        <a:bodyPr/>
        <a:lstStyle/>
        <a:p>
          <a:endParaRPr lang="en-IN"/>
        </a:p>
      </dgm:t>
    </dgm:pt>
    <dgm:pt modelId="{0D2AAA69-5B21-4816-A3A9-A6FF7DDA6D28}" type="sibTrans" cxnId="{1A4627EC-52BE-4686-B006-FEBA4E25F1EC}">
      <dgm:prSet/>
      <dgm:spPr/>
      <dgm:t>
        <a:bodyPr/>
        <a:lstStyle/>
        <a:p>
          <a:endParaRPr lang="en-IN"/>
        </a:p>
      </dgm:t>
    </dgm:pt>
    <dgm:pt modelId="{FB51DD5B-7D6A-48F3-8164-6277BD4D4056}">
      <dgm:prSet phldrT="[Text]" custT="1"/>
      <dgm:spPr/>
      <dgm:t>
        <a:bodyPr/>
        <a:lstStyle/>
        <a:p>
          <a:r>
            <a:rPr lang="en-IN" sz="2400" u="sng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File Relevant form with CG:</a:t>
          </a:r>
        </a:p>
        <a:p>
          <a:r>
            <a:rPr lang="en-IN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- For COR (Form </a:t>
          </a:r>
          <a:r>
            <a:rPr lang="en-IN" sz="2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FC-3A</a:t>
          </a:r>
          <a:r>
            <a:rPr lang="en-IN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)</a:t>
          </a:r>
        </a:p>
        <a:p>
          <a:r>
            <a:rPr lang="en-IN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- For Prior Permission (Form </a:t>
          </a:r>
          <a:r>
            <a:rPr lang="en-IN" sz="2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FC-3B</a:t>
          </a:r>
          <a:r>
            <a:rPr lang="en-IN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)</a:t>
          </a:r>
        </a:p>
        <a:p>
          <a:r>
            <a:rPr lang="en-IN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With prescribed fee.</a:t>
          </a:r>
        </a:p>
      </dgm:t>
    </dgm:pt>
    <dgm:pt modelId="{DF022D1F-8D5B-4F02-8D07-E43C0E6438AE}" type="parTrans" cxnId="{B2ED4E70-7AD0-4930-B1AF-65E103AD102F}">
      <dgm:prSet/>
      <dgm:spPr/>
      <dgm:t>
        <a:bodyPr/>
        <a:lstStyle/>
        <a:p>
          <a:endParaRPr lang="en-IN"/>
        </a:p>
      </dgm:t>
    </dgm:pt>
    <dgm:pt modelId="{E6DC0A4A-EDCB-4A71-8245-6125B6B0E70C}" type="sibTrans" cxnId="{B2ED4E70-7AD0-4930-B1AF-65E103AD102F}">
      <dgm:prSet/>
      <dgm:spPr/>
      <dgm:t>
        <a:bodyPr/>
        <a:lstStyle/>
        <a:p>
          <a:endParaRPr lang="en-IN"/>
        </a:p>
      </dgm:t>
    </dgm:pt>
    <dgm:pt modelId="{5604B748-FDDC-4DC7-B890-F35B0A7D1E34}">
      <dgm:prSet phldrT="[Text]" custT="1"/>
      <dgm:spPr/>
      <dgm:t>
        <a:bodyPr/>
        <a:lstStyle/>
        <a:p>
          <a:r>
            <a:rPr lang="en-IN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Upload the signed application + scanned documents as  specified by CG.</a:t>
          </a:r>
        </a:p>
      </dgm:t>
    </dgm:pt>
    <dgm:pt modelId="{E8C23A11-CF10-493D-97D1-56146F9C5C77}" type="parTrans" cxnId="{6271EC4B-DA53-4A94-B585-82757B2CA032}">
      <dgm:prSet/>
      <dgm:spPr/>
      <dgm:t>
        <a:bodyPr/>
        <a:lstStyle/>
        <a:p>
          <a:endParaRPr lang="en-IN"/>
        </a:p>
      </dgm:t>
    </dgm:pt>
    <dgm:pt modelId="{FE87E19B-5C38-4342-A470-B33B44620012}" type="sibTrans" cxnId="{6271EC4B-DA53-4A94-B585-82757B2CA032}">
      <dgm:prSet/>
      <dgm:spPr/>
      <dgm:t>
        <a:bodyPr/>
        <a:lstStyle/>
        <a:p>
          <a:endParaRPr lang="en-IN"/>
        </a:p>
      </dgm:t>
    </dgm:pt>
    <dgm:pt modelId="{5D13583E-1351-4EC2-857D-78B1D86C32BE}" type="pres">
      <dgm:prSet presAssocID="{7A11808A-3D4F-4BDD-9F23-F408F68910C0}" presName="Name0" presStyleCnt="0">
        <dgm:presLayoutVars>
          <dgm:dir/>
          <dgm:resizeHandles val="exact"/>
        </dgm:presLayoutVars>
      </dgm:prSet>
      <dgm:spPr/>
    </dgm:pt>
    <dgm:pt modelId="{48CF217E-1667-427C-BD0A-295CA7CB32D7}" type="pres">
      <dgm:prSet presAssocID="{668CAD94-3367-4777-AB26-17535BC39427}" presName="node" presStyleLbl="node1" presStyleIdx="0" presStyleCnt="3" custScaleX="88338">
        <dgm:presLayoutVars>
          <dgm:bulletEnabled val="1"/>
        </dgm:presLayoutVars>
      </dgm:prSet>
      <dgm:spPr/>
    </dgm:pt>
    <dgm:pt modelId="{F7EC5A37-6FCB-45F5-839F-FD71D50AA5A6}" type="pres">
      <dgm:prSet presAssocID="{0D2AAA69-5B21-4816-A3A9-A6FF7DDA6D28}" presName="sibTrans" presStyleLbl="sibTrans2D1" presStyleIdx="0" presStyleCnt="2"/>
      <dgm:spPr/>
    </dgm:pt>
    <dgm:pt modelId="{1483C041-500F-4990-AF25-43A25C04FECD}" type="pres">
      <dgm:prSet presAssocID="{0D2AAA69-5B21-4816-A3A9-A6FF7DDA6D28}" presName="connectorText" presStyleLbl="sibTrans2D1" presStyleIdx="0" presStyleCnt="2"/>
      <dgm:spPr/>
    </dgm:pt>
    <dgm:pt modelId="{81DBE5EA-735C-458C-B571-D8CD47DE9BAF}" type="pres">
      <dgm:prSet presAssocID="{FB51DD5B-7D6A-48F3-8164-6277BD4D4056}" presName="node" presStyleLbl="node1" presStyleIdx="1" presStyleCnt="3" custScaleX="118414">
        <dgm:presLayoutVars>
          <dgm:bulletEnabled val="1"/>
        </dgm:presLayoutVars>
      </dgm:prSet>
      <dgm:spPr/>
    </dgm:pt>
    <dgm:pt modelId="{254727C0-73C5-49DC-A0B2-893D0C7B66E3}" type="pres">
      <dgm:prSet presAssocID="{E6DC0A4A-EDCB-4A71-8245-6125B6B0E70C}" presName="sibTrans" presStyleLbl="sibTrans2D1" presStyleIdx="1" presStyleCnt="2"/>
      <dgm:spPr/>
    </dgm:pt>
    <dgm:pt modelId="{9EA2141F-36E4-429B-88BE-87AF33BCE28A}" type="pres">
      <dgm:prSet presAssocID="{E6DC0A4A-EDCB-4A71-8245-6125B6B0E70C}" presName="connectorText" presStyleLbl="sibTrans2D1" presStyleIdx="1" presStyleCnt="2"/>
      <dgm:spPr/>
    </dgm:pt>
    <dgm:pt modelId="{1A115451-3F6C-44F7-B8E7-206518324A62}" type="pres">
      <dgm:prSet presAssocID="{5604B748-FDDC-4DC7-B890-F35B0A7D1E34}" presName="node" presStyleLbl="node1" presStyleIdx="2" presStyleCnt="3">
        <dgm:presLayoutVars>
          <dgm:bulletEnabled val="1"/>
        </dgm:presLayoutVars>
      </dgm:prSet>
      <dgm:spPr/>
    </dgm:pt>
  </dgm:ptLst>
  <dgm:cxnLst>
    <dgm:cxn modelId="{CE3B7B2C-0AF8-497B-A66D-F0548059C46A}" type="presOf" srcId="{E6DC0A4A-EDCB-4A71-8245-6125B6B0E70C}" destId="{254727C0-73C5-49DC-A0B2-893D0C7B66E3}" srcOrd="0" destOrd="0" presId="urn:microsoft.com/office/officeart/2005/8/layout/process1"/>
    <dgm:cxn modelId="{0E5E0061-E08A-4D18-B292-E2C5012DA73F}" type="presOf" srcId="{7A11808A-3D4F-4BDD-9F23-F408F68910C0}" destId="{5D13583E-1351-4EC2-857D-78B1D86C32BE}" srcOrd="0" destOrd="0" presId="urn:microsoft.com/office/officeart/2005/8/layout/process1"/>
    <dgm:cxn modelId="{37BC3166-EA06-4703-902E-49147CD3860D}" type="presOf" srcId="{0D2AAA69-5B21-4816-A3A9-A6FF7DDA6D28}" destId="{1483C041-500F-4990-AF25-43A25C04FECD}" srcOrd="1" destOrd="0" presId="urn:microsoft.com/office/officeart/2005/8/layout/process1"/>
    <dgm:cxn modelId="{2B208766-BE2A-4A28-AA26-2B77AA7BB2E1}" type="presOf" srcId="{5604B748-FDDC-4DC7-B890-F35B0A7D1E34}" destId="{1A115451-3F6C-44F7-B8E7-206518324A62}" srcOrd="0" destOrd="0" presId="urn:microsoft.com/office/officeart/2005/8/layout/process1"/>
    <dgm:cxn modelId="{1170364A-5D8A-4172-9476-91B1D74F2349}" type="presOf" srcId="{E6DC0A4A-EDCB-4A71-8245-6125B6B0E70C}" destId="{9EA2141F-36E4-429B-88BE-87AF33BCE28A}" srcOrd="1" destOrd="0" presId="urn:microsoft.com/office/officeart/2005/8/layout/process1"/>
    <dgm:cxn modelId="{6271EC4B-DA53-4A94-B585-82757B2CA032}" srcId="{7A11808A-3D4F-4BDD-9F23-F408F68910C0}" destId="{5604B748-FDDC-4DC7-B890-F35B0A7D1E34}" srcOrd="2" destOrd="0" parTransId="{E8C23A11-CF10-493D-97D1-56146F9C5C77}" sibTransId="{FE87E19B-5C38-4342-A470-B33B44620012}"/>
    <dgm:cxn modelId="{C7119B6C-86DF-47DA-9645-AC2D209B9FD9}" type="presOf" srcId="{0D2AAA69-5B21-4816-A3A9-A6FF7DDA6D28}" destId="{F7EC5A37-6FCB-45F5-839F-FD71D50AA5A6}" srcOrd="0" destOrd="0" presId="urn:microsoft.com/office/officeart/2005/8/layout/process1"/>
    <dgm:cxn modelId="{A2EDE64E-5FAF-4D8E-9043-E6D23C6662B3}" type="presOf" srcId="{FB51DD5B-7D6A-48F3-8164-6277BD4D4056}" destId="{81DBE5EA-735C-458C-B571-D8CD47DE9BAF}" srcOrd="0" destOrd="0" presId="urn:microsoft.com/office/officeart/2005/8/layout/process1"/>
    <dgm:cxn modelId="{B2ED4E70-7AD0-4930-B1AF-65E103AD102F}" srcId="{7A11808A-3D4F-4BDD-9F23-F408F68910C0}" destId="{FB51DD5B-7D6A-48F3-8164-6277BD4D4056}" srcOrd="1" destOrd="0" parTransId="{DF022D1F-8D5B-4F02-8D07-E43C0E6438AE}" sibTransId="{E6DC0A4A-EDCB-4A71-8245-6125B6B0E70C}"/>
    <dgm:cxn modelId="{D0F3C153-EA7F-412E-A91A-8271398A6205}" type="presOf" srcId="{668CAD94-3367-4777-AB26-17535BC39427}" destId="{48CF217E-1667-427C-BD0A-295CA7CB32D7}" srcOrd="0" destOrd="0" presId="urn:microsoft.com/office/officeart/2005/8/layout/process1"/>
    <dgm:cxn modelId="{1A4627EC-52BE-4686-B006-FEBA4E25F1EC}" srcId="{7A11808A-3D4F-4BDD-9F23-F408F68910C0}" destId="{668CAD94-3367-4777-AB26-17535BC39427}" srcOrd="0" destOrd="0" parTransId="{DD88AB12-C214-4D75-94E9-B25E65D0C9E0}" sibTransId="{0D2AAA69-5B21-4816-A3A9-A6FF7DDA6D28}"/>
    <dgm:cxn modelId="{C2B53B96-A80D-494F-9398-BA8918956DDD}" type="presParOf" srcId="{5D13583E-1351-4EC2-857D-78B1D86C32BE}" destId="{48CF217E-1667-427C-BD0A-295CA7CB32D7}" srcOrd="0" destOrd="0" presId="urn:microsoft.com/office/officeart/2005/8/layout/process1"/>
    <dgm:cxn modelId="{93523967-950F-45E2-814B-6AFD9163C2BE}" type="presParOf" srcId="{5D13583E-1351-4EC2-857D-78B1D86C32BE}" destId="{F7EC5A37-6FCB-45F5-839F-FD71D50AA5A6}" srcOrd="1" destOrd="0" presId="urn:microsoft.com/office/officeart/2005/8/layout/process1"/>
    <dgm:cxn modelId="{F47E9A33-EC0F-4471-8726-71ED0D57D0DA}" type="presParOf" srcId="{F7EC5A37-6FCB-45F5-839F-FD71D50AA5A6}" destId="{1483C041-500F-4990-AF25-43A25C04FECD}" srcOrd="0" destOrd="0" presId="urn:microsoft.com/office/officeart/2005/8/layout/process1"/>
    <dgm:cxn modelId="{EC128FA3-4060-47A7-AB12-D46742178D41}" type="presParOf" srcId="{5D13583E-1351-4EC2-857D-78B1D86C32BE}" destId="{81DBE5EA-735C-458C-B571-D8CD47DE9BAF}" srcOrd="2" destOrd="0" presId="urn:microsoft.com/office/officeart/2005/8/layout/process1"/>
    <dgm:cxn modelId="{4ACA19FD-9067-43C4-8013-AF11B88E3F65}" type="presParOf" srcId="{5D13583E-1351-4EC2-857D-78B1D86C32BE}" destId="{254727C0-73C5-49DC-A0B2-893D0C7B66E3}" srcOrd="3" destOrd="0" presId="urn:microsoft.com/office/officeart/2005/8/layout/process1"/>
    <dgm:cxn modelId="{E06BD32E-F8A7-46AC-93EF-54C3444E24E0}" type="presParOf" srcId="{254727C0-73C5-49DC-A0B2-893D0C7B66E3}" destId="{9EA2141F-36E4-429B-88BE-87AF33BCE28A}" srcOrd="0" destOrd="0" presId="urn:microsoft.com/office/officeart/2005/8/layout/process1"/>
    <dgm:cxn modelId="{9BAB870D-28E3-48B9-B5B5-AB8AC86CB1D9}" type="presParOf" srcId="{5D13583E-1351-4EC2-857D-78B1D86C32BE}" destId="{1A115451-3F6C-44F7-B8E7-206518324A6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81ED99-75CF-4DEB-81A9-65922AE021F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0BE91F-CDA7-499C-8126-EB1E288E631C}">
      <dgm:prSet/>
      <dgm:spPr>
        <a:solidFill>
          <a:schemeClr val="bg1"/>
        </a:solidFill>
        <a:ln>
          <a:solidFill>
            <a:schemeClr val="accent3"/>
          </a:solidFill>
        </a:ln>
        <a:effectLst>
          <a:glow rad="1397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b="0" i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What is the ineligibility period for re-registration after cancellation of an FCRA certificate?</a:t>
          </a:r>
          <a:br>
            <a:rPr lang="en-US" b="0" i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</a:br>
          <a:r>
            <a:rPr lang="en-US" b="0" i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a) 1 year</a:t>
          </a:r>
          <a:br>
            <a:rPr lang="en-US" b="0" i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</a:br>
          <a:r>
            <a:rPr lang="en-US" b="0" i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b) 2 years</a:t>
          </a:r>
          <a:br>
            <a:rPr lang="en-US" b="0" i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</a:br>
          <a:r>
            <a:rPr lang="en-US" b="0" i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c) 3 years</a:t>
          </a:r>
          <a:br>
            <a:rPr lang="en-US" b="0" i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</a:br>
          <a:r>
            <a:rPr lang="en-US" b="0" i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d) 5 years</a:t>
          </a:r>
          <a:endParaRPr lang="en-US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322C6A3D-08F8-43AB-8478-AE1F909A8010}" type="parTrans" cxnId="{D64F45B5-8C99-4C20-8D85-585B07C23FA1}">
      <dgm:prSet/>
      <dgm:spPr/>
      <dgm:t>
        <a:bodyPr/>
        <a:lstStyle/>
        <a:p>
          <a:endParaRPr lang="en-US"/>
        </a:p>
      </dgm:t>
    </dgm:pt>
    <dgm:pt modelId="{4603D97B-749B-432A-903F-18E2A42B9E49}" type="sibTrans" cxnId="{D64F45B5-8C99-4C20-8D85-585B07C23FA1}">
      <dgm:prSet/>
      <dgm:spPr/>
      <dgm:t>
        <a:bodyPr/>
        <a:lstStyle/>
        <a:p>
          <a:endParaRPr lang="en-US"/>
        </a:p>
      </dgm:t>
    </dgm:pt>
    <dgm:pt modelId="{46969D90-74F3-4B03-89B6-76CE7BDD1C35}">
      <dgm:prSet/>
      <dgm:spPr>
        <a:solidFill>
          <a:schemeClr val="bg1"/>
        </a:solidFill>
        <a:ln>
          <a:solidFill>
            <a:schemeClr val="accent3"/>
          </a:solidFill>
        </a:ln>
        <a:effectLst>
          <a:glow rad="101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b="0" i="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What is the maximum period for which the government can initially suspend an FCRA certificate?</a:t>
          </a:r>
          <a:br>
            <a:rPr lang="en-US" b="0" i="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</a:br>
          <a:r>
            <a:rPr lang="en-US" b="0" i="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a) 90 days</a:t>
          </a:r>
          <a:br>
            <a:rPr lang="en-US" b="0" i="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</a:br>
          <a:r>
            <a:rPr lang="en-US" b="0" i="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b) 180 days</a:t>
          </a:r>
          <a:br>
            <a:rPr lang="en-US" b="0" i="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</a:br>
          <a:r>
            <a:rPr lang="en-US" b="0" i="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c) 120 days</a:t>
          </a:r>
          <a:br>
            <a:rPr lang="en-US" b="0" i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</a:br>
          <a:r>
            <a:rPr lang="en-US" b="0" i="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d) 365 days</a:t>
          </a:r>
          <a:endParaRPr lang="en-US" dirty="0">
            <a:solidFill>
              <a:sysClr val="windowText" lastClr="000000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E51756F5-3F38-4101-9406-209C60C1BF17}" type="parTrans" cxnId="{88838E50-6B74-4AB5-A310-F2F49A3B87AA}">
      <dgm:prSet/>
      <dgm:spPr/>
      <dgm:t>
        <a:bodyPr/>
        <a:lstStyle/>
        <a:p>
          <a:endParaRPr lang="en-US"/>
        </a:p>
      </dgm:t>
    </dgm:pt>
    <dgm:pt modelId="{97EFB2E9-D413-490C-8EE2-67D3A87B9926}" type="sibTrans" cxnId="{88838E50-6B74-4AB5-A310-F2F49A3B87AA}">
      <dgm:prSet/>
      <dgm:spPr/>
      <dgm:t>
        <a:bodyPr/>
        <a:lstStyle/>
        <a:p>
          <a:endParaRPr lang="en-US"/>
        </a:p>
      </dgm:t>
    </dgm:pt>
    <dgm:pt modelId="{B0DD6949-EAF1-4056-8BCF-D242B105D7A8}" type="pres">
      <dgm:prSet presAssocID="{2B81ED99-75CF-4DEB-81A9-65922AE021F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6A8D1F6-DA14-4C28-A64D-7A8C2E0034A6}" type="pres">
      <dgm:prSet presAssocID="{D90BE91F-CDA7-499C-8126-EB1E288E631C}" presName="hierRoot1" presStyleCnt="0">
        <dgm:presLayoutVars>
          <dgm:hierBranch val="init"/>
        </dgm:presLayoutVars>
      </dgm:prSet>
      <dgm:spPr/>
    </dgm:pt>
    <dgm:pt modelId="{B1148B8E-2053-4A2D-894F-29A275CEF64F}" type="pres">
      <dgm:prSet presAssocID="{D90BE91F-CDA7-499C-8126-EB1E288E631C}" presName="rootComposite1" presStyleCnt="0"/>
      <dgm:spPr/>
    </dgm:pt>
    <dgm:pt modelId="{40E6FDB8-3962-4E0D-A23F-B1E8BD5F89AF}" type="pres">
      <dgm:prSet presAssocID="{D90BE91F-CDA7-499C-8126-EB1E288E631C}" presName="rootText1" presStyleLbl="node0" presStyleIdx="0" presStyleCnt="2" custLinFactNeighborX="1748" custLinFactNeighborY="-66021">
        <dgm:presLayoutVars>
          <dgm:chPref val="3"/>
        </dgm:presLayoutVars>
      </dgm:prSet>
      <dgm:spPr>
        <a:prstGeom prst="roundRect">
          <a:avLst/>
        </a:prstGeom>
      </dgm:spPr>
    </dgm:pt>
    <dgm:pt modelId="{7D993C52-997F-42E2-AE28-C3E43199F16E}" type="pres">
      <dgm:prSet presAssocID="{D90BE91F-CDA7-499C-8126-EB1E288E631C}" presName="rootConnector1" presStyleLbl="node1" presStyleIdx="0" presStyleCnt="0"/>
      <dgm:spPr/>
    </dgm:pt>
    <dgm:pt modelId="{BECC85C4-AA99-48B3-B0F2-1F5D5FED1C15}" type="pres">
      <dgm:prSet presAssocID="{D90BE91F-CDA7-499C-8126-EB1E288E631C}" presName="hierChild2" presStyleCnt="0"/>
      <dgm:spPr/>
    </dgm:pt>
    <dgm:pt modelId="{E345B514-8F47-4FBB-BB51-C70F6B808E5F}" type="pres">
      <dgm:prSet presAssocID="{D90BE91F-CDA7-499C-8126-EB1E288E631C}" presName="hierChild3" presStyleCnt="0"/>
      <dgm:spPr/>
    </dgm:pt>
    <dgm:pt modelId="{5F935B9A-67C0-4425-944F-F796D3DBA201}" type="pres">
      <dgm:prSet presAssocID="{46969D90-74F3-4B03-89B6-76CE7BDD1C35}" presName="hierRoot1" presStyleCnt="0">
        <dgm:presLayoutVars>
          <dgm:hierBranch val="init"/>
        </dgm:presLayoutVars>
      </dgm:prSet>
      <dgm:spPr/>
    </dgm:pt>
    <dgm:pt modelId="{766E4F72-7296-4C40-A1EC-DBFF85FFD80F}" type="pres">
      <dgm:prSet presAssocID="{46969D90-74F3-4B03-89B6-76CE7BDD1C35}" presName="rootComposite1" presStyleCnt="0"/>
      <dgm:spPr/>
    </dgm:pt>
    <dgm:pt modelId="{CFDEFB5E-750E-4F41-85DB-8360190EA17D}" type="pres">
      <dgm:prSet presAssocID="{46969D90-74F3-4B03-89B6-76CE7BDD1C35}" presName="rootText1" presStyleLbl="node0" presStyleIdx="1" presStyleCnt="2" custScaleX="99901" custLinFactNeighborX="-5479" custLinFactNeighborY="-65518">
        <dgm:presLayoutVars>
          <dgm:chPref val="3"/>
        </dgm:presLayoutVars>
      </dgm:prSet>
      <dgm:spPr>
        <a:prstGeom prst="roundRect">
          <a:avLst/>
        </a:prstGeom>
      </dgm:spPr>
    </dgm:pt>
    <dgm:pt modelId="{F12C9C63-DD2C-428C-A6D4-BC2A77E78730}" type="pres">
      <dgm:prSet presAssocID="{46969D90-74F3-4B03-89B6-76CE7BDD1C35}" presName="rootConnector1" presStyleLbl="node1" presStyleIdx="0" presStyleCnt="0"/>
      <dgm:spPr/>
    </dgm:pt>
    <dgm:pt modelId="{1C676D3D-B6ED-4AA5-9B47-BE54D0AA7009}" type="pres">
      <dgm:prSet presAssocID="{46969D90-74F3-4B03-89B6-76CE7BDD1C35}" presName="hierChild2" presStyleCnt="0"/>
      <dgm:spPr/>
    </dgm:pt>
    <dgm:pt modelId="{E3DD7E12-DB4B-463F-8F7A-3A4CB1675D13}" type="pres">
      <dgm:prSet presAssocID="{46969D90-74F3-4B03-89B6-76CE7BDD1C35}" presName="hierChild3" presStyleCnt="0"/>
      <dgm:spPr/>
    </dgm:pt>
  </dgm:ptLst>
  <dgm:cxnLst>
    <dgm:cxn modelId="{20524105-8403-4F88-B5E0-C42772E7164F}" type="presOf" srcId="{D90BE91F-CDA7-499C-8126-EB1E288E631C}" destId="{7D993C52-997F-42E2-AE28-C3E43199F16E}" srcOrd="1" destOrd="0" presId="urn:microsoft.com/office/officeart/2005/8/layout/orgChart1"/>
    <dgm:cxn modelId="{9914B306-A25E-4966-88B9-D5F1C60FFF60}" type="presOf" srcId="{2B81ED99-75CF-4DEB-81A9-65922AE021F5}" destId="{B0DD6949-EAF1-4056-8BCF-D242B105D7A8}" srcOrd="0" destOrd="0" presId="urn:microsoft.com/office/officeart/2005/8/layout/orgChart1"/>
    <dgm:cxn modelId="{88838E50-6B74-4AB5-A310-F2F49A3B87AA}" srcId="{2B81ED99-75CF-4DEB-81A9-65922AE021F5}" destId="{46969D90-74F3-4B03-89B6-76CE7BDD1C35}" srcOrd="1" destOrd="0" parTransId="{E51756F5-3F38-4101-9406-209C60C1BF17}" sibTransId="{97EFB2E9-D413-490C-8EE2-67D3A87B9926}"/>
    <dgm:cxn modelId="{D18EB5B4-2A4C-4DD7-9583-CE62445159F4}" type="presOf" srcId="{46969D90-74F3-4B03-89B6-76CE7BDD1C35}" destId="{F12C9C63-DD2C-428C-A6D4-BC2A77E78730}" srcOrd="1" destOrd="0" presId="urn:microsoft.com/office/officeart/2005/8/layout/orgChart1"/>
    <dgm:cxn modelId="{D64F45B5-8C99-4C20-8D85-585B07C23FA1}" srcId="{2B81ED99-75CF-4DEB-81A9-65922AE021F5}" destId="{D90BE91F-CDA7-499C-8126-EB1E288E631C}" srcOrd="0" destOrd="0" parTransId="{322C6A3D-08F8-43AB-8478-AE1F909A8010}" sibTransId="{4603D97B-749B-432A-903F-18E2A42B9E49}"/>
    <dgm:cxn modelId="{D012B6EC-CAC8-4AD6-BFA7-BCBBAA634B87}" type="presOf" srcId="{D90BE91F-CDA7-499C-8126-EB1E288E631C}" destId="{40E6FDB8-3962-4E0D-A23F-B1E8BD5F89AF}" srcOrd="0" destOrd="0" presId="urn:microsoft.com/office/officeart/2005/8/layout/orgChart1"/>
    <dgm:cxn modelId="{9C5357FE-A180-4A84-8A8C-CE283314BACB}" type="presOf" srcId="{46969D90-74F3-4B03-89B6-76CE7BDD1C35}" destId="{CFDEFB5E-750E-4F41-85DB-8360190EA17D}" srcOrd="0" destOrd="0" presId="urn:microsoft.com/office/officeart/2005/8/layout/orgChart1"/>
    <dgm:cxn modelId="{F173F091-D012-43F3-AE65-0CE6B574D2F2}" type="presParOf" srcId="{B0DD6949-EAF1-4056-8BCF-D242B105D7A8}" destId="{D6A8D1F6-DA14-4C28-A64D-7A8C2E0034A6}" srcOrd="0" destOrd="0" presId="urn:microsoft.com/office/officeart/2005/8/layout/orgChart1"/>
    <dgm:cxn modelId="{3115C764-2C25-4E73-8224-59E46A90BCC7}" type="presParOf" srcId="{D6A8D1F6-DA14-4C28-A64D-7A8C2E0034A6}" destId="{B1148B8E-2053-4A2D-894F-29A275CEF64F}" srcOrd="0" destOrd="0" presId="urn:microsoft.com/office/officeart/2005/8/layout/orgChart1"/>
    <dgm:cxn modelId="{2F5909FD-26D7-459C-B130-0AF11A9967D8}" type="presParOf" srcId="{B1148B8E-2053-4A2D-894F-29A275CEF64F}" destId="{40E6FDB8-3962-4E0D-A23F-B1E8BD5F89AF}" srcOrd="0" destOrd="0" presId="urn:microsoft.com/office/officeart/2005/8/layout/orgChart1"/>
    <dgm:cxn modelId="{26CE1CF6-8DFA-4B46-9764-13A45B005602}" type="presParOf" srcId="{B1148B8E-2053-4A2D-894F-29A275CEF64F}" destId="{7D993C52-997F-42E2-AE28-C3E43199F16E}" srcOrd="1" destOrd="0" presId="urn:microsoft.com/office/officeart/2005/8/layout/orgChart1"/>
    <dgm:cxn modelId="{CC69EB84-A465-4DA0-B7B4-0A2F137444CB}" type="presParOf" srcId="{D6A8D1F6-DA14-4C28-A64D-7A8C2E0034A6}" destId="{BECC85C4-AA99-48B3-B0F2-1F5D5FED1C15}" srcOrd="1" destOrd="0" presId="urn:microsoft.com/office/officeart/2005/8/layout/orgChart1"/>
    <dgm:cxn modelId="{B1F48383-F1A0-47AF-9776-DDECB4D34E40}" type="presParOf" srcId="{D6A8D1F6-DA14-4C28-A64D-7A8C2E0034A6}" destId="{E345B514-8F47-4FBB-BB51-C70F6B808E5F}" srcOrd="2" destOrd="0" presId="urn:microsoft.com/office/officeart/2005/8/layout/orgChart1"/>
    <dgm:cxn modelId="{7FE4BF03-A583-4385-989C-F15900650BD3}" type="presParOf" srcId="{B0DD6949-EAF1-4056-8BCF-D242B105D7A8}" destId="{5F935B9A-67C0-4425-944F-F796D3DBA201}" srcOrd="1" destOrd="0" presId="urn:microsoft.com/office/officeart/2005/8/layout/orgChart1"/>
    <dgm:cxn modelId="{605CD9BC-6439-45EA-8434-099283930B2E}" type="presParOf" srcId="{5F935B9A-67C0-4425-944F-F796D3DBA201}" destId="{766E4F72-7296-4C40-A1EC-DBFF85FFD80F}" srcOrd="0" destOrd="0" presId="urn:microsoft.com/office/officeart/2005/8/layout/orgChart1"/>
    <dgm:cxn modelId="{3B6080CA-5641-4BC3-9583-B5F21FA87E58}" type="presParOf" srcId="{766E4F72-7296-4C40-A1EC-DBFF85FFD80F}" destId="{CFDEFB5E-750E-4F41-85DB-8360190EA17D}" srcOrd="0" destOrd="0" presId="urn:microsoft.com/office/officeart/2005/8/layout/orgChart1"/>
    <dgm:cxn modelId="{FCF0236D-0FCE-4D0E-8E64-6299EE55C966}" type="presParOf" srcId="{766E4F72-7296-4C40-A1EC-DBFF85FFD80F}" destId="{F12C9C63-DD2C-428C-A6D4-BC2A77E78730}" srcOrd="1" destOrd="0" presId="urn:microsoft.com/office/officeart/2005/8/layout/orgChart1"/>
    <dgm:cxn modelId="{4DC010F5-0BDF-4720-897F-E0051E537E4F}" type="presParOf" srcId="{5F935B9A-67C0-4425-944F-F796D3DBA201}" destId="{1C676D3D-B6ED-4AA5-9B47-BE54D0AA7009}" srcOrd="1" destOrd="0" presId="urn:microsoft.com/office/officeart/2005/8/layout/orgChart1"/>
    <dgm:cxn modelId="{10D688EE-E451-4F02-9030-23E9F7AFB283}" type="presParOf" srcId="{5F935B9A-67C0-4425-944F-F796D3DBA201}" destId="{E3DD7E12-DB4B-463F-8F7A-3A4CB1675D1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1CE3656-63DD-4A55-92C2-BD67450C7E6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FAF7DD-E095-4D3F-86AA-A3DE01337611}">
      <dgm:prSet/>
      <dgm:spPr>
        <a:solidFill>
          <a:schemeClr val="bg1"/>
        </a:solidFill>
        <a:ln>
          <a:solidFill>
            <a:schemeClr val="accent3"/>
          </a:solidFill>
        </a:ln>
        <a:effectLst>
          <a:glow rad="101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algn="l"/>
          <a:r>
            <a:rPr lang="en-US" b="0" i="0" dirty="0">
              <a:solidFill>
                <a:sysClr val="windowText" lastClr="000000"/>
              </a:solidFill>
            </a:rPr>
            <a:t>Can an organization receive new foreign contributions during suspension?</a:t>
          </a:r>
          <a:br>
            <a:rPr lang="en-US" b="0" i="0" dirty="0">
              <a:solidFill>
                <a:sysClr val="windowText" lastClr="000000"/>
              </a:solidFill>
            </a:rPr>
          </a:br>
          <a:r>
            <a:rPr lang="en-US" b="0" i="0" dirty="0">
              <a:solidFill>
                <a:sysClr val="windowText" lastClr="000000"/>
              </a:solidFill>
            </a:rPr>
            <a:t>a) Yes, without any restriction</a:t>
          </a:r>
          <a:br>
            <a:rPr lang="en-US" b="0" i="0" dirty="0">
              <a:solidFill>
                <a:sysClr val="windowText" lastClr="000000"/>
              </a:solidFill>
            </a:rPr>
          </a:br>
          <a:r>
            <a:rPr lang="en-US" b="0" i="0" dirty="0">
              <a:solidFill>
                <a:sysClr val="windowText" lastClr="000000"/>
              </a:solidFill>
            </a:rPr>
            <a:t>b) No, not at all</a:t>
          </a:r>
          <a:br>
            <a:rPr lang="en-US" b="0" i="0" dirty="0">
              <a:solidFill>
                <a:sysClr val="windowText" lastClr="000000"/>
              </a:solidFill>
            </a:rPr>
          </a:br>
          <a:r>
            <a:rPr lang="en-US" b="0" i="0" dirty="0">
              <a:solidFill>
                <a:sysClr val="windowText" lastClr="000000"/>
              </a:solidFill>
            </a:rPr>
            <a:t>c) Only with specific approval from the Central Government</a:t>
          </a:r>
          <a:br>
            <a:rPr lang="en-US" b="0" i="0" dirty="0">
              <a:solidFill>
                <a:sysClr val="windowText" lastClr="000000"/>
              </a:solidFill>
            </a:rPr>
          </a:br>
          <a:r>
            <a:rPr lang="en-US" b="0" i="0" dirty="0">
              <a:solidFill>
                <a:sysClr val="windowText" lastClr="000000"/>
              </a:solidFill>
            </a:rPr>
            <a:t>d) Only if the suspension lasts less than 90 days</a:t>
          </a:r>
          <a:endParaRPr lang="en-US" dirty="0">
            <a:solidFill>
              <a:sysClr val="windowText" lastClr="000000"/>
            </a:solidFill>
          </a:endParaRPr>
        </a:p>
      </dgm:t>
    </dgm:pt>
    <dgm:pt modelId="{160BEE48-C251-4F90-A118-A4A2E86BC0DD}" type="parTrans" cxnId="{12F9242A-FDED-48C8-A443-7B793C90A9DB}">
      <dgm:prSet/>
      <dgm:spPr/>
      <dgm:t>
        <a:bodyPr/>
        <a:lstStyle/>
        <a:p>
          <a:endParaRPr lang="en-US"/>
        </a:p>
      </dgm:t>
    </dgm:pt>
    <dgm:pt modelId="{C21559FA-F81D-45CB-AEC6-151FEA8A14B7}" type="sibTrans" cxnId="{12F9242A-FDED-48C8-A443-7B793C90A9DB}">
      <dgm:prSet/>
      <dgm:spPr/>
      <dgm:t>
        <a:bodyPr/>
        <a:lstStyle/>
        <a:p>
          <a:endParaRPr lang="en-US"/>
        </a:p>
      </dgm:t>
    </dgm:pt>
    <dgm:pt modelId="{C6847906-0F86-4DD1-96BF-88AD7490B859}" type="pres">
      <dgm:prSet presAssocID="{C1CE3656-63DD-4A55-92C2-BD67450C7E6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1C6D355-502F-450A-BBCD-837768C0AFE9}" type="pres">
      <dgm:prSet presAssocID="{54FAF7DD-E095-4D3F-86AA-A3DE01337611}" presName="hierRoot1" presStyleCnt="0">
        <dgm:presLayoutVars>
          <dgm:hierBranch val="init"/>
        </dgm:presLayoutVars>
      </dgm:prSet>
      <dgm:spPr/>
    </dgm:pt>
    <dgm:pt modelId="{9CFC84CF-3EDC-48DB-A432-7327F5D2EFED}" type="pres">
      <dgm:prSet presAssocID="{54FAF7DD-E095-4D3F-86AA-A3DE01337611}" presName="rootComposite1" presStyleCnt="0"/>
      <dgm:spPr/>
    </dgm:pt>
    <dgm:pt modelId="{8658D940-CE83-4A6A-9C52-3AAC68B8AEA1}" type="pres">
      <dgm:prSet presAssocID="{54FAF7DD-E095-4D3F-86AA-A3DE01337611}" presName="rootText1" presStyleLbl="node0" presStyleIdx="0" presStyleCnt="1" custScaleX="118211">
        <dgm:presLayoutVars>
          <dgm:chPref val="3"/>
        </dgm:presLayoutVars>
      </dgm:prSet>
      <dgm:spPr>
        <a:prstGeom prst="roundRect">
          <a:avLst/>
        </a:prstGeom>
      </dgm:spPr>
    </dgm:pt>
    <dgm:pt modelId="{FA63BE46-20E9-4CEF-8E80-44C61A9C4F20}" type="pres">
      <dgm:prSet presAssocID="{54FAF7DD-E095-4D3F-86AA-A3DE01337611}" presName="rootConnector1" presStyleLbl="node1" presStyleIdx="0" presStyleCnt="0"/>
      <dgm:spPr/>
    </dgm:pt>
    <dgm:pt modelId="{4ECBBA47-454B-45C9-B73F-81C764256998}" type="pres">
      <dgm:prSet presAssocID="{54FAF7DD-E095-4D3F-86AA-A3DE01337611}" presName="hierChild2" presStyleCnt="0"/>
      <dgm:spPr/>
    </dgm:pt>
    <dgm:pt modelId="{8A428B8A-F535-4CC6-9218-601C2D656B34}" type="pres">
      <dgm:prSet presAssocID="{54FAF7DD-E095-4D3F-86AA-A3DE01337611}" presName="hierChild3" presStyleCnt="0"/>
      <dgm:spPr/>
    </dgm:pt>
  </dgm:ptLst>
  <dgm:cxnLst>
    <dgm:cxn modelId="{12F9242A-FDED-48C8-A443-7B793C90A9DB}" srcId="{C1CE3656-63DD-4A55-92C2-BD67450C7E6E}" destId="{54FAF7DD-E095-4D3F-86AA-A3DE01337611}" srcOrd="0" destOrd="0" parTransId="{160BEE48-C251-4F90-A118-A4A2E86BC0DD}" sibTransId="{C21559FA-F81D-45CB-AEC6-151FEA8A14B7}"/>
    <dgm:cxn modelId="{A0B6AF6F-561E-484D-8099-FA9E1FCB2D95}" type="presOf" srcId="{54FAF7DD-E095-4D3F-86AA-A3DE01337611}" destId="{FA63BE46-20E9-4CEF-8E80-44C61A9C4F20}" srcOrd="1" destOrd="0" presId="urn:microsoft.com/office/officeart/2005/8/layout/orgChart1"/>
    <dgm:cxn modelId="{9D78558C-CF5F-40E2-BC78-66EBBCA8CBDC}" type="presOf" srcId="{C1CE3656-63DD-4A55-92C2-BD67450C7E6E}" destId="{C6847906-0F86-4DD1-96BF-88AD7490B859}" srcOrd="0" destOrd="0" presId="urn:microsoft.com/office/officeart/2005/8/layout/orgChart1"/>
    <dgm:cxn modelId="{CACE11F7-22B8-4F17-8290-63564A190894}" type="presOf" srcId="{54FAF7DD-E095-4D3F-86AA-A3DE01337611}" destId="{8658D940-CE83-4A6A-9C52-3AAC68B8AEA1}" srcOrd="0" destOrd="0" presId="urn:microsoft.com/office/officeart/2005/8/layout/orgChart1"/>
    <dgm:cxn modelId="{B0B36E20-6D04-486D-9DB2-60682ACEFE0E}" type="presParOf" srcId="{C6847906-0F86-4DD1-96BF-88AD7490B859}" destId="{F1C6D355-502F-450A-BBCD-837768C0AFE9}" srcOrd="0" destOrd="0" presId="urn:microsoft.com/office/officeart/2005/8/layout/orgChart1"/>
    <dgm:cxn modelId="{55FD8395-E1D1-4662-B1E1-9A53B49148E9}" type="presParOf" srcId="{F1C6D355-502F-450A-BBCD-837768C0AFE9}" destId="{9CFC84CF-3EDC-48DB-A432-7327F5D2EFED}" srcOrd="0" destOrd="0" presId="urn:microsoft.com/office/officeart/2005/8/layout/orgChart1"/>
    <dgm:cxn modelId="{9157335B-8571-4213-88A6-B57A2FE5969A}" type="presParOf" srcId="{9CFC84CF-3EDC-48DB-A432-7327F5D2EFED}" destId="{8658D940-CE83-4A6A-9C52-3AAC68B8AEA1}" srcOrd="0" destOrd="0" presId="urn:microsoft.com/office/officeart/2005/8/layout/orgChart1"/>
    <dgm:cxn modelId="{757B9878-B955-4B16-B9F0-218967029E00}" type="presParOf" srcId="{9CFC84CF-3EDC-48DB-A432-7327F5D2EFED}" destId="{FA63BE46-20E9-4CEF-8E80-44C61A9C4F20}" srcOrd="1" destOrd="0" presId="urn:microsoft.com/office/officeart/2005/8/layout/orgChart1"/>
    <dgm:cxn modelId="{89CD9739-6161-4C35-A14D-4D62A1CE314B}" type="presParOf" srcId="{F1C6D355-502F-450A-BBCD-837768C0AFE9}" destId="{4ECBBA47-454B-45C9-B73F-81C764256998}" srcOrd="1" destOrd="0" presId="urn:microsoft.com/office/officeart/2005/8/layout/orgChart1"/>
    <dgm:cxn modelId="{FA81AC40-64DA-4112-AD41-2F13655198F4}" type="presParOf" srcId="{F1C6D355-502F-450A-BBCD-837768C0AFE9}" destId="{8A428B8A-F535-4CC6-9218-601C2D656B3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223838-7AD8-4CDA-9DE2-298F9CB72972}">
      <dsp:nvSpPr>
        <dsp:cNvPr id="0" name=""/>
        <dsp:cNvSpPr/>
      </dsp:nvSpPr>
      <dsp:spPr>
        <a:xfrm rot="5400000">
          <a:off x="-297406" y="307126"/>
          <a:ext cx="1982708" cy="138789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Before FCRA</a:t>
          </a:r>
        </a:p>
      </dsp:txBody>
      <dsp:txXfrm rot="-5400000">
        <a:off x="1" y="703668"/>
        <a:ext cx="1387895" cy="594813"/>
      </dsp:txXfrm>
    </dsp:sp>
    <dsp:sp modelId="{7613EBF1-0D36-4F12-B6EA-F5070083A3B9}">
      <dsp:nvSpPr>
        <dsp:cNvPr id="0" name=""/>
        <dsp:cNvSpPr/>
      </dsp:nvSpPr>
      <dsp:spPr>
        <a:xfrm rot="5400000">
          <a:off x="4325838" y="-2937942"/>
          <a:ext cx="1288760" cy="71646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No law regulating foreign donations.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Political parties and NGOs freely received funds.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Concerns about foreign influence in politics and economy.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Example</a:t>
          </a:r>
          <a:r>
            <a:rPr lang="en-US" sz="1400" kern="1200" dirty="0"/>
            <a:t>: Cold War-era funding of ideological groups</a:t>
          </a:r>
        </a:p>
      </dsp:txBody>
      <dsp:txXfrm rot="-5400000">
        <a:off x="1387896" y="62912"/>
        <a:ext cx="7101733" cy="1162936"/>
      </dsp:txXfrm>
    </dsp:sp>
    <dsp:sp modelId="{1B90F9F5-5458-4CFB-AB32-F113841577A3}">
      <dsp:nvSpPr>
        <dsp:cNvPr id="0" name=""/>
        <dsp:cNvSpPr/>
      </dsp:nvSpPr>
      <dsp:spPr>
        <a:xfrm rot="5400000">
          <a:off x="-297406" y="2148728"/>
          <a:ext cx="1982708" cy="138789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1976-Enacted under Indira Gandhi.</a:t>
          </a:r>
        </a:p>
      </dsp:txBody>
      <dsp:txXfrm rot="-5400000">
        <a:off x="1" y="2545270"/>
        <a:ext cx="1387895" cy="594813"/>
      </dsp:txXfrm>
    </dsp:sp>
    <dsp:sp modelId="{EB831B3E-A2A6-44B9-A84A-4447A2B75B0C}">
      <dsp:nvSpPr>
        <dsp:cNvPr id="0" name=""/>
        <dsp:cNvSpPr/>
      </dsp:nvSpPr>
      <dsp:spPr>
        <a:xfrm rot="5400000">
          <a:off x="4325838" y="-1086619"/>
          <a:ext cx="1288760" cy="71646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Regulated foreign donations to political parties, NGOs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Key Features of FCRA 1976</a:t>
          </a:r>
          <a:r>
            <a:rPr lang="en-US" sz="1400" kern="1200" dirty="0"/>
            <a:t>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✅ Foreign funding required government approval.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✅ Focused on national security and transparency.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Impact</a:t>
          </a:r>
          <a:r>
            <a:rPr lang="en-US" sz="1400" kern="1200" dirty="0"/>
            <a:t>: Political parties under scrutiny</a:t>
          </a:r>
        </a:p>
      </dsp:txBody>
      <dsp:txXfrm rot="-5400000">
        <a:off x="1387896" y="1914235"/>
        <a:ext cx="7101733" cy="1162936"/>
      </dsp:txXfrm>
    </dsp:sp>
    <dsp:sp modelId="{4FAF6175-F75A-4B20-BFCC-58CD8BB51CAC}">
      <dsp:nvSpPr>
        <dsp:cNvPr id="0" name=""/>
        <dsp:cNvSpPr/>
      </dsp:nvSpPr>
      <dsp:spPr>
        <a:xfrm rot="5400000">
          <a:off x="-297406" y="3990331"/>
          <a:ext cx="1982708" cy="138789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2010 Makeover of FCRA</a:t>
          </a:r>
        </a:p>
      </dsp:txBody>
      <dsp:txXfrm rot="-5400000">
        <a:off x="1" y="4386873"/>
        <a:ext cx="1387895" cy="594813"/>
      </dsp:txXfrm>
    </dsp:sp>
    <dsp:sp modelId="{6BE885BA-75C2-4DAF-AEF4-0A08748E9B4B}">
      <dsp:nvSpPr>
        <dsp:cNvPr id="0" name=""/>
        <dsp:cNvSpPr/>
      </dsp:nvSpPr>
      <dsp:spPr>
        <a:xfrm rot="5400000">
          <a:off x="4325838" y="754982"/>
          <a:ext cx="1288760" cy="71646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Replaced 1976 law with stricter rules.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Key Features of FCRA 2010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NGOs to renew registration every 5 years.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Prohibited foreign funds to political parties, public servants.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Designated bank accounts required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Impact:</a:t>
          </a:r>
          <a:r>
            <a:rPr lang="en-US" sz="1400" kern="1200" dirty="0"/>
            <a:t> Prevention of fund misuse.</a:t>
          </a:r>
        </a:p>
      </dsp:txBody>
      <dsp:txXfrm rot="-5400000">
        <a:off x="1387896" y="3755836"/>
        <a:ext cx="7101733" cy="1162936"/>
      </dsp:txXfrm>
    </dsp:sp>
    <dsp:sp modelId="{50A1015A-3A3B-4342-B2C2-71236236E39A}">
      <dsp:nvSpPr>
        <dsp:cNvPr id="0" name=""/>
        <dsp:cNvSpPr/>
      </dsp:nvSpPr>
      <dsp:spPr>
        <a:xfrm rot="5400000">
          <a:off x="-297406" y="5831934"/>
          <a:ext cx="1982708" cy="138789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2020- Tightening the grip</a:t>
          </a:r>
        </a:p>
      </dsp:txBody>
      <dsp:txXfrm rot="-5400000">
        <a:off x="1" y="6228476"/>
        <a:ext cx="1387895" cy="594813"/>
      </dsp:txXfrm>
    </dsp:sp>
    <dsp:sp modelId="{EB19E6AE-ECC3-4675-93D6-BB2B72023A91}">
      <dsp:nvSpPr>
        <dsp:cNvPr id="0" name=""/>
        <dsp:cNvSpPr/>
      </dsp:nvSpPr>
      <dsp:spPr>
        <a:xfrm rot="5400000">
          <a:off x="4325838" y="2596585"/>
          <a:ext cx="1288760" cy="71646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New Provisions of FCRA, Amendments 2020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✅ NGOs cannot transfer foreign funds to other NGOs.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✅ Lowered administrative expense limit (50% → 20%).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✅ Mandatory SBI, Delhi account for all transactions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Example:</a:t>
          </a:r>
          <a:r>
            <a:rPr lang="en-US" sz="1400" kern="1200" dirty="0"/>
            <a:t> Amnesty India shut down due to FCRA violations</a:t>
          </a:r>
        </a:p>
      </dsp:txBody>
      <dsp:txXfrm rot="-5400000">
        <a:off x="1387896" y="5597439"/>
        <a:ext cx="7101733" cy="11629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83A0D6-C88D-4CAD-9912-19E0128788E2}">
      <dsp:nvSpPr>
        <dsp:cNvPr id="0" name=""/>
        <dsp:cNvSpPr/>
      </dsp:nvSpPr>
      <dsp:spPr>
        <a:xfrm>
          <a:off x="292641" y="0"/>
          <a:ext cx="3031951" cy="3032002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alpha val="5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baseline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Salaries, wages, travel expenses, or any remuneration for Executive Committee or Governing Council members.</a:t>
          </a:r>
          <a:endParaRPr lang="en-US" sz="1800" b="1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736660" y="444026"/>
        <a:ext cx="2143913" cy="2143950"/>
      </dsp:txXfrm>
    </dsp:sp>
    <dsp:sp modelId="{40BDA994-E004-4BA1-9EE3-EB92C6DCB7CB}">
      <dsp:nvSpPr>
        <dsp:cNvPr id="0" name=""/>
        <dsp:cNvSpPr/>
      </dsp:nvSpPr>
      <dsp:spPr>
        <a:xfrm>
          <a:off x="1845050" y="2230976"/>
          <a:ext cx="3031951" cy="3032002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alpha val="5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baseline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Expenses for hiring personnel to manage activities, including their salaries, wages, travel, etc.</a:t>
          </a:r>
          <a:endParaRPr lang="en-US" sz="1800" b="1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2289069" y="2675002"/>
        <a:ext cx="2143913" cy="2143950"/>
      </dsp:txXfrm>
    </dsp:sp>
    <dsp:sp modelId="{493AA7D2-AE6C-41F9-9BDC-690A2603057B}">
      <dsp:nvSpPr>
        <dsp:cNvPr id="0" name=""/>
        <dsp:cNvSpPr/>
      </dsp:nvSpPr>
      <dsp:spPr>
        <a:xfrm>
          <a:off x="3398693" y="0"/>
          <a:ext cx="3031951" cy="3032002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alpha val="5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baseline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Costs related to electricity, water, telephone, postal charges, repairs, stationery, printing, and transport..</a:t>
          </a:r>
          <a:endParaRPr lang="en-US" sz="1800" b="1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3842712" y="444026"/>
        <a:ext cx="2143913" cy="2143950"/>
      </dsp:txXfrm>
    </dsp:sp>
    <dsp:sp modelId="{DEF870F8-F82F-4A39-B50F-03C0DF4E4F07}">
      <dsp:nvSpPr>
        <dsp:cNvPr id="0" name=""/>
        <dsp:cNvSpPr/>
      </dsp:nvSpPr>
      <dsp:spPr>
        <a:xfrm>
          <a:off x="4951101" y="2230976"/>
          <a:ext cx="3031951" cy="3032002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alpha val="5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baseline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Costs related to accounting and managing funds.</a:t>
          </a:r>
          <a:endParaRPr lang="en-US" sz="1800" b="1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5395120" y="2675002"/>
        <a:ext cx="2143913" cy="2143950"/>
      </dsp:txXfrm>
    </dsp:sp>
    <dsp:sp modelId="{64BBEC5F-4A8D-438E-AB9B-398AF27CC8D3}">
      <dsp:nvSpPr>
        <dsp:cNvPr id="0" name=""/>
        <dsp:cNvSpPr/>
      </dsp:nvSpPr>
      <dsp:spPr>
        <a:xfrm>
          <a:off x="6504745" y="0"/>
          <a:ext cx="3031951" cy="3032002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alpha val="5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baseline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Expenses for running and maintaining vehicles.</a:t>
          </a:r>
          <a:endParaRPr lang="en-US" sz="1800" b="1" kern="12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6948764" y="444026"/>
        <a:ext cx="2143913" cy="2143950"/>
      </dsp:txXfrm>
    </dsp:sp>
    <dsp:sp modelId="{10CF6A98-03AB-4ADE-BCAD-764269840BC8}">
      <dsp:nvSpPr>
        <dsp:cNvPr id="0" name=""/>
        <dsp:cNvSpPr/>
      </dsp:nvSpPr>
      <dsp:spPr>
        <a:xfrm>
          <a:off x="8057153" y="2230976"/>
          <a:ext cx="3031951" cy="3032002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alpha val="5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baseline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Expenses for writing and filing reports.</a:t>
          </a:r>
          <a:endParaRPr lang="en-US" sz="1800" b="1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8501172" y="2675002"/>
        <a:ext cx="2143913" cy="2143950"/>
      </dsp:txXfrm>
    </dsp:sp>
    <dsp:sp modelId="{C41D3728-132D-4513-8487-63279A16E2C5}">
      <dsp:nvSpPr>
        <dsp:cNvPr id="0" name=""/>
        <dsp:cNvSpPr/>
      </dsp:nvSpPr>
      <dsp:spPr>
        <a:xfrm>
          <a:off x="9610797" y="0"/>
          <a:ext cx="3031951" cy="3032002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alpha val="5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baseline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Legal and professional services fees, and rent, repairs, and utility costs for premises.</a:t>
          </a:r>
          <a:endParaRPr lang="en-US" sz="1800" b="1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10054816" y="444026"/>
        <a:ext cx="2143913" cy="21439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CF217E-1667-427C-BD0A-295CA7CB32D7}">
      <dsp:nvSpPr>
        <dsp:cNvPr id="0" name=""/>
        <dsp:cNvSpPr/>
      </dsp:nvSpPr>
      <dsp:spPr>
        <a:xfrm>
          <a:off x="12960" y="278952"/>
          <a:ext cx="2966055" cy="23646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Open a ‘FCRA Account” (SBI New Delhi)</a:t>
          </a:r>
        </a:p>
      </dsp:txBody>
      <dsp:txXfrm>
        <a:off x="82219" y="348211"/>
        <a:ext cx="2827537" cy="2226143"/>
      </dsp:txXfrm>
    </dsp:sp>
    <dsp:sp modelId="{F7EC5A37-6FCB-45F5-839F-FD71D50AA5A6}">
      <dsp:nvSpPr>
        <dsp:cNvPr id="0" name=""/>
        <dsp:cNvSpPr/>
      </dsp:nvSpPr>
      <dsp:spPr>
        <a:xfrm>
          <a:off x="3314777" y="1044938"/>
          <a:ext cx="711815" cy="8326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800" kern="1200"/>
        </a:p>
      </dsp:txBody>
      <dsp:txXfrm>
        <a:off x="3314777" y="1211476"/>
        <a:ext cx="498271" cy="499614"/>
      </dsp:txXfrm>
    </dsp:sp>
    <dsp:sp modelId="{81DBE5EA-735C-458C-B571-D8CD47DE9BAF}">
      <dsp:nvSpPr>
        <dsp:cNvPr id="0" name=""/>
        <dsp:cNvSpPr/>
      </dsp:nvSpPr>
      <dsp:spPr>
        <a:xfrm>
          <a:off x="4322064" y="278952"/>
          <a:ext cx="3975893" cy="23646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u="sng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File Relevant form with CG: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- For COR (Form </a:t>
          </a:r>
          <a:r>
            <a:rPr lang="en-IN" sz="2400" b="1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FC-3A</a:t>
          </a:r>
          <a:r>
            <a:rPr lang="en-IN" sz="24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)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- For Prior Permission (Form </a:t>
          </a:r>
          <a:r>
            <a:rPr lang="en-IN" sz="2400" b="1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FC-3B</a:t>
          </a:r>
          <a:r>
            <a:rPr lang="en-IN" sz="24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)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With prescribed fee.</a:t>
          </a:r>
        </a:p>
      </dsp:txBody>
      <dsp:txXfrm>
        <a:off x="4391323" y="348211"/>
        <a:ext cx="3837375" cy="2226143"/>
      </dsp:txXfrm>
    </dsp:sp>
    <dsp:sp modelId="{254727C0-73C5-49DC-A0B2-893D0C7B66E3}">
      <dsp:nvSpPr>
        <dsp:cNvPr id="0" name=""/>
        <dsp:cNvSpPr/>
      </dsp:nvSpPr>
      <dsp:spPr>
        <a:xfrm>
          <a:off x="8633720" y="1044938"/>
          <a:ext cx="711815" cy="8326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800" kern="1200"/>
        </a:p>
      </dsp:txBody>
      <dsp:txXfrm>
        <a:off x="8633720" y="1211476"/>
        <a:ext cx="498271" cy="499614"/>
      </dsp:txXfrm>
    </dsp:sp>
    <dsp:sp modelId="{1A115451-3F6C-44F7-B8E7-206518324A62}">
      <dsp:nvSpPr>
        <dsp:cNvPr id="0" name=""/>
        <dsp:cNvSpPr/>
      </dsp:nvSpPr>
      <dsp:spPr>
        <a:xfrm>
          <a:off x="9641006" y="278952"/>
          <a:ext cx="3357621" cy="23646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Upload the signed application + scanned documents as  specified by CG.</a:t>
          </a:r>
        </a:p>
      </dsp:txBody>
      <dsp:txXfrm>
        <a:off x="9710265" y="348211"/>
        <a:ext cx="3219103" cy="22261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E6FDB8-3962-4E0D-A23F-B1E8BD5F89AF}">
      <dsp:nvSpPr>
        <dsp:cNvPr id="0" name=""/>
        <dsp:cNvSpPr/>
      </dsp:nvSpPr>
      <dsp:spPr>
        <a:xfrm>
          <a:off x="108915" y="141041"/>
          <a:ext cx="5884757" cy="2942378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3"/>
          </a:solidFill>
          <a:prstDash val="solid"/>
        </a:ln>
        <a:effectLst>
          <a:glow rad="1397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What is the ineligibility period for re-registration after cancellation of an FCRA certificate?</a:t>
          </a:r>
          <a:br>
            <a:rPr lang="en-US" sz="2700" b="0" i="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</a:br>
          <a:r>
            <a:rPr lang="en-US" sz="2700" b="0" i="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a) 1 year</a:t>
          </a:r>
          <a:br>
            <a:rPr lang="en-US" sz="2700" b="0" i="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</a:br>
          <a:r>
            <a:rPr lang="en-US" sz="2700" b="0" i="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b) 2 years</a:t>
          </a:r>
          <a:br>
            <a:rPr lang="en-US" sz="2700" b="0" i="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</a:br>
          <a:r>
            <a:rPr lang="en-US" sz="2700" b="0" i="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c) 3 years</a:t>
          </a:r>
          <a:br>
            <a:rPr lang="en-US" sz="2700" b="0" i="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</a:br>
          <a:r>
            <a:rPr lang="en-US" sz="2700" b="0" i="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d) 5 years</a:t>
          </a:r>
          <a:endParaRPr lang="en-US" sz="2700" kern="1200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252550" y="284676"/>
        <a:ext cx="5597487" cy="2655108"/>
      </dsp:txXfrm>
    </dsp:sp>
    <dsp:sp modelId="{CFDEFB5E-750E-4F41-85DB-8360190EA17D}">
      <dsp:nvSpPr>
        <dsp:cNvPr id="0" name=""/>
        <dsp:cNvSpPr/>
      </dsp:nvSpPr>
      <dsp:spPr>
        <a:xfrm>
          <a:off x="6804181" y="155842"/>
          <a:ext cx="5878932" cy="2942378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3"/>
          </a:solidFill>
          <a:prstDash val="solid"/>
        </a:ln>
        <a:effectLst>
          <a:glow rad="1016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What is the maximum period for which the government can initially suspend an FCRA certificate?</a:t>
          </a:r>
          <a:br>
            <a:rPr lang="en-US" sz="2700" b="0" i="0" kern="120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</a:br>
          <a:r>
            <a:rPr lang="en-US" sz="2700" b="0" i="0" kern="120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a) 90 days</a:t>
          </a:r>
          <a:br>
            <a:rPr lang="en-US" sz="2700" b="0" i="0" kern="120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</a:br>
          <a:r>
            <a:rPr lang="en-US" sz="2700" b="0" i="0" kern="120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b) 180 days</a:t>
          </a:r>
          <a:br>
            <a:rPr lang="en-US" sz="2700" b="0" i="0" kern="120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</a:br>
          <a:r>
            <a:rPr lang="en-US" sz="2700" b="0" i="0" kern="120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c) 120 days</a:t>
          </a:r>
          <a:br>
            <a:rPr lang="en-US" sz="2700" b="0" i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</a:br>
          <a:r>
            <a:rPr lang="en-US" sz="2700" b="0" i="0" kern="120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d) 365 days</a:t>
          </a:r>
          <a:endParaRPr lang="en-US" sz="2700" kern="1200" dirty="0">
            <a:solidFill>
              <a:sysClr val="windowText" lastClr="000000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6947816" y="299477"/>
        <a:ext cx="5591662" cy="26551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58D940-CE83-4A6A-9C52-3AAC68B8AEA1}">
      <dsp:nvSpPr>
        <dsp:cNvPr id="0" name=""/>
        <dsp:cNvSpPr/>
      </dsp:nvSpPr>
      <dsp:spPr>
        <a:xfrm>
          <a:off x="398311" y="128"/>
          <a:ext cx="7322105" cy="3097049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3"/>
          </a:solidFill>
          <a:prstDash val="solid"/>
        </a:ln>
        <a:effectLst>
          <a:glow rad="1016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dirty="0">
              <a:solidFill>
                <a:sysClr val="windowText" lastClr="000000"/>
              </a:solidFill>
            </a:rPr>
            <a:t>Can an organization receive new foreign contributions during suspension?</a:t>
          </a:r>
          <a:br>
            <a:rPr lang="en-US" sz="2600" b="0" i="0" kern="1200" dirty="0">
              <a:solidFill>
                <a:sysClr val="windowText" lastClr="000000"/>
              </a:solidFill>
            </a:rPr>
          </a:br>
          <a:r>
            <a:rPr lang="en-US" sz="2600" b="0" i="0" kern="1200" dirty="0">
              <a:solidFill>
                <a:sysClr val="windowText" lastClr="000000"/>
              </a:solidFill>
            </a:rPr>
            <a:t>a) Yes, without any restriction</a:t>
          </a:r>
          <a:br>
            <a:rPr lang="en-US" sz="2600" b="0" i="0" kern="1200" dirty="0">
              <a:solidFill>
                <a:sysClr val="windowText" lastClr="000000"/>
              </a:solidFill>
            </a:rPr>
          </a:br>
          <a:r>
            <a:rPr lang="en-US" sz="2600" b="0" i="0" kern="1200" dirty="0">
              <a:solidFill>
                <a:sysClr val="windowText" lastClr="000000"/>
              </a:solidFill>
            </a:rPr>
            <a:t>b) No, not at all</a:t>
          </a:r>
          <a:br>
            <a:rPr lang="en-US" sz="2600" b="0" i="0" kern="1200" dirty="0">
              <a:solidFill>
                <a:sysClr val="windowText" lastClr="000000"/>
              </a:solidFill>
            </a:rPr>
          </a:br>
          <a:r>
            <a:rPr lang="en-US" sz="2600" b="0" i="0" kern="1200" dirty="0">
              <a:solidFill>
                <a:sysClr val="windowText" lastClr="000000"/>
              </a:solidFill>
            </a:rPr>
            <a:t>c) Only with specific approval from the Central Government</a:t>
          </a:r>
          <a:br>
            <a:rPr lang="en-US" sz="2600" b="0" i="0" kern="1200" dirty="0">
              <a:solidFill>
                <a:sysClr val="windowText" lastClr="000000"/>
              </a:solidFill>
            </a:rPr>
          </a:br>
          <a:r>
            <a:rPr lang="en-US" sz="2600" b="0" i="0" kern="1200" dirty="0">
              <a:solidFill>
                <a:sysClr val="windowText" lastClr="000000"/>
              </a:solidFill>
            </a:rPr>
            <a:t>d) Only if the suspension lasts less than 90 days</a:t>
          </a:r>
          <a:endParaRPr lang="en-US" sz="2600" kern="1200" dirty="0">
            <a:solidFill>
              <a:sysClr val="windowText" lastClr="000000"/>
            </a:solidFill>
          </a:endParaRPr>
        </a:p>
      </dsp:txBody>
      <dsp:txXfrm>
        <a:off x="549496" y="151313"/>
        <a:ext cx="7019735" cy="27946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f61357d0c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f61357d0c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88923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f61357d0c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f61357d0c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2421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f61357d0c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f61357d0c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06074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f61357d0c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f61357d0c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7697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f61357d0c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f61357d0c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24178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f61357d0c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f61357d0c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56273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>
          <a:extLst>
            <a:ext uri="{FF2B5EF4-FFF2-40B4-BE49-F238E27FC236}">
              <a16:creationId xmlns:a16="http://schemas.microsoft.com/office/drawing/2014/main" id="{3E6186CA-2A9E-058C-06CA-810178079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f61357d0c9_1_0:notes">
            <a:extLst>
              <a:ext uri="{FF2B5EF4-FFF2-40B4-BE49-F238E27FC236}">
                <a16:creationId xmlns:a16="http://schemas.microsoft.com/office/drawing/2014/main" id="{7E1EDFE1-4A25-2B2D-43BD-4EFDD09994A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f61357d0c9_1_0:notes">
            <a:extLst>
              <a:ext uri="{FF2B5EF4-FFF2-40B4-BE49-F238E27FC236}">
                <a16:creationId xmlns:a16="http://schemas.microsoft.com/office/drawing/2014/main" id="{F5C9BAC0-74EB-34B1-6C70-69D1A6BC92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97129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f61357d0c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f61357d0c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23438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f61357d0c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f61357d0c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05040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f61357d0c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f61357d0c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0782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f61357d0c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f61357d0c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92228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f61357d0c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f61357d0c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11929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f61357d0c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f61357d0c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72582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f61357d0c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f61357d0c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37975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f61357d0c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f61357d0c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99361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>
          <a:extLst>
            <a:ext uri="{FF2B5EF4-FFF2-40B4-BE49-F238E27FC236}">
              <a16:creationId xmlns:a16="http://schemas.microsoft.com/office/drawing/2014/main" id="{F22CB087-505C-3C47-373B-943B8F99F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f61357d0c9_1_0:notes">
            <a:extLst>
              <a:ext uri="{FF2B5EF4-FFF2-40B4-BE49-F238E27FC236}">
                <a16:creationId xmlns:a16="http://schemas.microsoft.com/office/drawing/2014/main" id="{46BD9ABE-FF47-A29B-886B-BF6120576D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f61357d0c9_1_0:notes">
            <a:extLst>
              <a:ext uri="{FF2B5EF4-FFF2-40B4-BE49-F238E27FC236}">
                <a16:creationId xmlns:a16="http://schemas.microsoft.com/office/drawing/2014/main" id="{A6CAE25D-9A42-32AF-C2D3-69DC033A819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37364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>
          <a:extLst>
            <a:ext uri="{FF2B5EF4-FFF2-40B4-BE49-F238E27FC236}">
              <a16:creationId xmlns:a16="http://schemas.microsoft.com/office/drawing/2014/main" id="{3E29A306-E68E-2A36-6405-8ACF3E068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f61357d0c9_1_0:notes">
            <a:extLst>
              <a:ext uri="{FF2B5EF4-FFF2-40B4-BE49-F238E27FC236}">
                <a16:creationId xmlns:a16="http://schemas.microsoft.com/office/drawing/2014/main" id="{49BA7575-6D4A-A5CF-2047-23285E5CB46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f61357d0c9_1_0:notes">
            <a:extLst>
              <a:ext uri="{FF2B5EF4-FFF2-40B4-BE49-F238E27FC236}">
                <a16:creationId xmlns:a16="http://schemas.microsoft.com/office/drawing/2014/main" id="{C90B9F9E-7C6D-3ADD-FED5-3F8F235FE92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16436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>
          <a:extLst>
            <a:ext uri="{FF2B5EF4-FFF2-40B4-BE49-F238E27FC236}">
              <a16:creationId xmlns:a16="http://schemas.microsoft.com/office/drawing/2014/main" id="{73F61AE3-04BC-CC09-AA30-660E572FD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f61357d0c9_1_0:notes">
            <a:extLst>
              <a:ext uri="{FF2B5EF4-FFF2-40B4-BE49-F238E27FC236}">
                <a16:creationId xmlns:a16="http://schemas.microsoft.com/office/drawing/2014/main" id="{71ACAEEA-B87B-7704-0C15-A08450CF29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f61357d0c9_1_0:notes">
            <a:extLst>
              <a:ext uri="{FF2B5EF4-FFF2-40B4-BE49-F238E27FC236}">
                <a16:creationId xmlns:a16="http://schemas.microsoft.com/office/drawing/2014/main" id="{7519BA8A-05F0-16E6-D9E1-61292A511B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63879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>
          <a:extLst>
            <a:ext uri="{FF2B5EF4-FFF2-40B4-BE49-F238E27FC236}">
              <a16:creationId xmlns:a16="http://schemas.microsoft.com/office/drawing/2014/main" id="{FC2082DA-6A9C-49C0-7693-3B1FBF6B5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f61357d0c9_1_0:notes">
            <a:extLst>
              <a:ext uri="{FF2B5EF4-FFF2-40B4-BE49-F238E27FC236}">
                <a16:creationId xmlns:a16="http://schemas.microsoft.com/office/drawing/2014/main" id="{8D1FF10A-08AD-1A78-6146-DCB9E11531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f61357d0c9_1_0:notes">
            <a:extLst>
              <a:ext uri="{FF2B5EF4-FFF2-40B4-BE49-F238E27FC236}">
                <a16:creationId xmlns:a16="http://schemas.microsoft.com/office/drawing/2014/main" id="{2EC6C5BC-D8AB-907B-C9D7-7CFD0130C8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01569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>
          <a:extLst>
            <a:ext uri="{FF2B5EF4-FFF2-40B4-BE49-F238E27FC236}">
              <a16:creationId xmlns:a16="http://schemas.microsoft.com/office/drawing/2014/main" id="{0CC80F16-1919-3F44-1AD2-DAD88C504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f61357d0c9_1_0:notes">
            <a:extLst>
              <a:ext uri="{FF2B5EF4-FFF2-40B4-BE49-F238E27FC236}">
                <a16:creationId xmlns:a16="http://schemas.microsoft.com/office/drawing/2014/main" id="{77604D41-59AA-E1A1-AC6A-6B24DECEB5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f61357d0c9_1_0:notes">
            <a:extLst>
              <a:ext uri="{FF2B5EF4-FFF2-40B4-BE49-F238E27FC236}">
                <a16:creationId xmlns:a16="http://schemas.microsoft.com/office/drawing/2014/main" id="{734D5963-785E-966D-0E5E-16AA063FC2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7579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f61357d0c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f61357d0c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27444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>
          <a:extLst>
            <a:ext uri="{FF2B5EF4-FFF2-40B4-BE49-F238E27FC236}">
              <a16:creationId xmlns:a16="http://schemas.microsoft.com/office/drawing/2014/main" id="{DFAC531B-5AD3-209D-E4C5-C965FD529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f61357d0c9_1_0:notes">
            <a:extLst>
              <a:ext uri="{FF2B5EF4-FFF2-40B4-BE49-F238E27FC236}">
                <a16:creationId xmlns:a16="http://schemas.microsoft.com/office/drawing/2014/main" id="{B48D34AA-CB4C-C4AE-5AC8-F1330A87C91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f61357d0c9_1_0:notes">
            <a:extLst>
              <a:ext uri="{FF2B5EF4-FFF2-40B4-BE49-F238E27FC236}">
                <a16:creationId xmlns:a16="http://schemas.microsoft.com/office/drawing/2014/main" id="{AF04AA73-E458-A0A5-BEF4-593167FF1C5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23990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>
          <a:extLst>
            <a:ext uri="{FF2B5EF4-FFF2-40B4-BE49-F238E27FC236}">
              <a16:creationId xmlns:a16="http://schemas.microsoft.com/office/drawing/2014/main" id="{F2F8C76C-3521-491A-052A-CB6079E6F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f61357d0c9_1_0:notes">
            <a:extLst>
              <a:ext uri="{FF2B5EF4-FFF2-40B4-BE49-F238E27FC236}">
                <a16:creationId xmlns:a16="http://schemas.microsoft.com/office/drawing/2014/main" id="{4CDFD9C5-F8A1-42DF-20FB-79E802BE09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f61357d0c9_1_0:notes">
            <a:extLst>
              <a:ext uri="{FF2B5EF4-FFF2-40B4-BE49-F238E27FC236}">
                <a16:creationId xmlns:a16="http://schemas.microsoft.com/office/drawing/2014/main" id="{35EAEA44-69C4-A803-4597-5F245DA9B5E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30778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>
          <a:extLst>
            <a:ext uri="{FF2B5EF4-FFF2-40B4-BE49-F238E27FC236}">
              <a16:creationId xmlns:a16="http://schemas.microsoft.com/office/drawing/2014/main" id="{4D55F753-F670-A214-E6F3-DBEB385E2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f61357d0c9_1_0:notes">
            <a:extLst>
              <a:ext uri="{FF2B5EF4-FFF2-40B4-BE49-F238E27FC236}">
                <a16:creationId xmlns:a16="http://schemas.microsoft.com/office/drawing/2014/main" id="{9608C4DE-BD5B-11BD-B425-1B5DB14659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f61357d0c9_1_0:notes">
            <a:extLst>
              <a:ext uri="{FF2B5EF4-FFF2-40B4-BE49-F238E27FC236}">
                <a16:creationId xmlns:a16="http://schemas.microsoft.com/office/drawing/2014/main" id="{630EA0F3-F141-6F7F-4CA1-FEAC66432C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29576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f61357d0c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f61357d0c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3068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f61357d0c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f61357d0c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2455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>
          <a:extLst>
            <a:ext uri="{FF2B5EF4-FFF2-40B4-BE49-F238E27FC236}">
              <a16:creationId xmlns:a16="http://schemas.microsoft.com/office/drawing/2014/main" id="{65149890-B800-9110-898B-FE6C8AC0E2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f61357d0c9_1_0:notes">
            <a:extLst>
              <a:ext uri="{FF2B5EF4-FFF2-40B4-BE49-F238E27FC236}">
                <a16:creationId xmlns:a16="http://schemas.microsoft.com/office/drawing/2014/main" id="{02248B99-AEEF-ED9C-116D-816C52E32A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f61357d0c9_1_0:notes">
            <a:extLst>
              <a:ext uri="{FF2B5EF4-FFF2-40B4-BE49-F238E27FC236}">
                <a16:creationId xmlns:a16="http://schemas.microsoft.com/office/drawing/2014/main" id="{881BD8A6-78CC-6C56-D183-71362BD67AF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82542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>
          <a:extLst>
            <a:ext uri="{FF2B5EF4-FFF2-40B4-BE49-F238E27FC236}">
              <a16:creationId xmlns:a16="http://schemas.microsoft.com/office/drawing/2014/main" id="{A9B3092C-6BD5-0341-4650-55E2676BB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f61357d0c9_1_0:notes">
            <a:extLst>
              <a:ext uri="{FF2B5EF4-FFF2-40B4-BE49-F238E27FC236}">
                <a16:creationId xmlns:a16="http://schemas.microsoft.com/office/drawing/2014/main" id="{8F7B8EC8-74BF-072D-C535-A1CAABB423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f61357d0c9_1_0:notes">
            <a:extLst>
              <a:ext uri="{FF2B5EF4-FFF2-40B4-BE49-F238E27FC236}">
                <a16:creationId xmlns:a16="http://schemas.microsoft.com/office/drawing/2014/main" id="{0BD5AEA4-D601-99F3-C8FF-7C3AC4DAB9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98862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>
          <a:extLst>
            <a:ext uri="{FF2B5EF4-FFF2-40B4-BE49-F238E27FC236}">
              <a16:creationId xmlns:a16="http://schemas.microsoft.com/office/drawing/2014/main" id="{37C0ABC0-6F27-E0FF-7CE8-0815069A0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f61357d0c9_1_0:notes">
            <a:extLst>
              <a:ext uri="{FF2B5EF4-FFF2-40B4-BE49-F238E27FC236}">
                <a16:creationId xmlns:a16="http://schemas.microsoft.com/office/drawing/2014/main" id="{C0A37A82-BBC2-AC99-3BF5-6171B8EBC2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f61357d0c9_1_0:notes">
            <a:extLst>
              <a:ext uri="{FF2B5EF4-FFF2-40B4-BE49-F238E27FC236}">
                <a16:creationId xmlns:a16="http://schemas.microsoft.com/office/drawing/2014/main" id="{3AF0EC89-59CE-9B2D-B49B-9A8A403FD1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75303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>
          <a:extLst>
            <a:ext uri="{FF2B5EF4-FFF2-40B4-BE49-F238E27FC236}">
              <a16:creationId xmlns:a16="http://schemas.microsoft.com/office/drawing/2014/main" id="{65952214-09FD-A127-7C65-461AEDE63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f61357d0c9_1_0:notes">
            <a:extLst>
              <a:ext uri="{FF2B5EF4-FFF2-40B4-BE49-F238E27FC236}">
                <a16:creationId xmlns:a16="http://schemas.microsoft.com/office/drawing/2014/main" id="{7CDEC880-7C86-33A8-A489-D8E3341FD0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f61357d0c9_1_0:notes">
            <a:extLst>
              <a:ext uri="{FF2B5EF4-FFF2-40B4-BE49-F238E27FC236}">
                <a16:creationId xmlns:a16="http://schemas.microsoft.com/office/drawing/2014/main" id="{87DDCEEE-6143-706A-D304-5F37BF2BF0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67253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>
          <a:extLst>
            <a:ext uri="{FF2B5EF4-FFF2-40B4-BE49-F238E27FC236}">
              <a16:creationId xmlns:a16="http://schemas.microsoft.com/office/drawing/2014/main" id="{D30E00CA-5150-BD0B-9529-430C79F00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f61357d0c9_1_0:notes">
            <a:extLst>
              <a:ext uri="{FF2B5EF4-FFF2-40B4-BE49-F238E27FC236}">
                <a16:creationId xmlns:a16="http://schemas.microsoft.com/office/drawing/2014/main" id="{F8F0C69C-7ECF-6E97-41AB-F48777EA27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f61357d0c9_1_0:notes">
            <a:extLst>
              <a:ext uri="{FF2B5EF4-FFF2-40B4-BE49-F238E27FC236}">
                <a16:creationId xmlns:a16="http://schemas.microsoft.com/office/drawing/2014/main" id="{FD8E8490-59AC-D61C-801B-38EABBD9FFB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818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f61357d0c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f61357d0c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f61357d0c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f61357d0c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18340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f61357d0c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f61357d0c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574654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f61357d0c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f61357d0c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79086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>
          <a:extLst>
            <a:ext uri="{FF2B5EF4-FFF2-40B4-BE49-F238E27FC236}">
              <a16:creationId xmlns:a16="http://schemas.microsoft.com/office/drawing/2014/main" id="{49732916-B828-0D50-CD33-45ADEB51F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f61357d0c9_1_0:notes">
            <a:extLst>
              <a:ext uri="{FF2B5EF4-FFF2-40B4-BE49-F238E27FC236}">
                <a16:creationId xmlns:a16="http://schemas.microsoft.com/office/drawing/2014/main" id="{AC2FD5BA-EEF4-E2AA-736E-714F91F3EAC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f61357d0c9_1_0:notes">
            <a:extLst>
              <a:ext uri="{FF2B5EF4-FFF2-40B4-BE49-F238E27FC236}">
                <a16:creationId xmlns:a16="http://schemas.microsoft.com/office/drawing/2014/main" id="{9C10F135-1956-6E9A-9FE9-D635A17266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255090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f61357d0c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f61357d0c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8097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f61357d0c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f61357d0c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245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f61357d0c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f61357d0c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0715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f61357d0c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f61357d0c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721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f61357d0c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f61357d0c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2417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0160"/>
            <a:ext cx="14630400" cy="823976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8481" y="2885441"/>
            <a:ext cx="9320323" cy="1975562"/>
          </a:xfrm>
        </p:spPr>
        <p:txBody>
          <a:bodyPr anchor="b">
            <a:noAutofit/>
          </a:bodyPr>
          <a:lstStyle>
            <a:lvl1pPr algn="r">
              <a:defRPr sz="648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8481" y="4861000"/>
            <a:ext cx="9320323" cy="131627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01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2" y="731520"/>
            <a:ext cx="10316002" cy="4084320"/>
          </a:xfrm>
        </p:spPr>
        <p:txBody>
          <a:bodyPr anchor="ctr">
            <a:normAutofit/>
          </a:bodyPr>
          <a:lstStyle>
            <a:lvl1pPr algn="l">
              <a:defRPr sz="528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2" y="5364480"/>
            <a:ext cx="10316002" cy="1885154"/>
          </a:xfrm>
        </p:spPr>
        <p:txBody>
          <a:bodyPr anchor="ctr">
            <a:normAutofit/>
          </a:bodyPr>
          <a:lstStyle>
            <a:lvl1pPr marL="0" indent="0" algn="l">
              <a:buNone/>
              <a:defRPr sz="21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10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1" y="731520"/>
            <a:ext cx="9712961" cy="3627120"/>
          </a:xfrm>
        </p:spPr>
        <p:txBody>
          <a:bodyPr anchor="ctr">
            <a:normAutofit/>
          </a:bodyPr>
          <a:lstStyle>
            <a:lvl1pPr algn="l">
              <a:defRPr sz="528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39367" y="4358640"/>
            <a:ext cx="8669429" cy="4572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92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2" y="5364480"/>
            <a:ext cx="10316002" cy="1885154"/>
          </a:xfrm>
        </p:spPr>
        <p:txBody>
          <a:bodyPr anchor="ctr">
            <a:normAutofit/>
          </a:bodyPr>
          <a:lstStyle>
            <a:lvl1pPr marL="0" indent="0" algn="l">
              <a:buNone/>
              <a:defRPr sz="21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50244" y="948454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671613" y="3463867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216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3831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2" y="2318386"/>
            <a:ext cx="10316002" cy="3114552"/>
          </a:xfrm>
        </p:spPr>
        <p:txBody>
          <a:bodyPr anchor="b">
            <a:normAutofit/>
          </a:bodyPr>
          <a:lstStyle>
            <a:lvl1pPr algn="l">
              <a:defRPr sz="528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2" y="5432938"/>
            <a:ext cx="10316002" cy="1816697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95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1" y="731520"/>
            <a:ext cx="9712961" cy="3627120"/>
          </a:xfrm>
        </p:spPr>
        <p:txBody>
          <a:bodyPr anchor="ctr">
            <a:normAutofit/>
          </a:bodyPr>
          <a:lstStyle>
            <a:lvl1pPr algn="l">
              <a:defRPr sz="528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9" y="4815840"/>
            <a:ext cx="10316003" cy="61709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8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2" y="5432938"/>
            <a:ext cx="10316002" cy="1816697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50244" y="948454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671613" y="3463867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6285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731520"/>
            <a:ext cx="10305844" cy="3627120"/>
          </a:xfrm>
        </p:spPr>
        <p:txBody>
          <a:bodyPr anchor="ctr">
            <a:normAutofit/>
          </a:bodyPr>
          <a:lstStyle>
            <a:lvl1pPr algn="l">
              <a:defRPr sz="528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9" y="4815840"/>
            <a:ext cx="10316003" cy="61709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80">
                <a:solidFill>
                  <a:schemeClr val="accent1"/>
                </a:solidFill>
              </a:defRPr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2" y="5432938"/>
            <a:ext cx="10316002" cy="1816697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08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950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61208" y="731520"/>
            <a:ext cx="1565692" cy="630174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2" y="731520"/>
            <a:ext cx="8472180" cy="63017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68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9437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Calibri"/>
              <a:buNone/>
              <a:defRPr sz="57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b" anchorCtr="0">
            <a:normAutofit/>
          </a:bodyPr>
          <a:lstStyle>
            <a:lvl1pPr marL="457200" lvl="0" indent="-228600" algn="l">
              <a:spcBef>
                <a:spcPts val="580"/>
              </a:spcBef>
              <a:spcAft>
                <a:spcPts val="0"/>
              </a:spcAft>
              <a:buClr>
                <a:srgbClr val="888888"/>
              </a:buClr>
              <a:buSzPts val="2900"/>
              <a:buNone/>
              <a:defRPr sz="29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520"/>
              </a:spcBef>
              <a:spcAft>
                <a:spcPts val="0"/>
              </a:spcAft>
              <a:buClr>
                <a:srgbClr val="888888"/>
              </a:buClr>
              <a:buSzPts val="2600"/>
              <a:buNone/>
              <a:defRPr sz="26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60"/>
              </a:spcBef>
              <a:spcAft>
                <a:spcPts val="0"/>
              </a:spcAft>
              <a:buClr>
                <a:srgbClr val="888888"/>
              </a:buClr>
              <a:buSzPts val="2300"/>
              <a:buNone/>
              <a:defRPr sz="23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4249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1170941" y="2305050"/>
            <a:ext cx="10411459" cy="6517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t" anchorCtr="0">
            <a:normAutofit/>
          </a:bodyPr>
          <a:lstStyle>
            <a:lvl1pPr marL="457200" lvl="0" indent="-482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1pPr>
            <a:lvl2pPr marL="914400" lvl="1" indent="-44450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Char char="–"/>
              <a:defRPr sz="3400"/>
            </a:lvl2pPr>
            <a:lvl3pPr marL="1371600" lvl="2" indent="-41275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3pPr>
            <a:lvl4pPr marL="1828800" lvl="3" indent="-39370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–"/>
              <a:defRPr sz="2600"/>
            </a:lvl4pPr>
            <a:lvl5pPr marL="2286000" lvl="4" indent="-39370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»"/>
              <a:defRPr sz="2600"/>
            </a:lvl5pPr>
            <a:lvl6pPr marL="2743200" lvl="5" indent="-39370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/>
            </a:lvl6pPr>
            <a:lvl7pPr marL="3200400" lvl="6" indent="-39370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/>
            </a:lvl7pPr>
            <a:lvl8pPr marL="3657600" lvl="7" indent="-39370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/>
            </a:lvl8pPr>
            <a:lvl9pPr marL="4114800" lvl="8" indent="-39370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11826241" y="2305050"/>
            <a:ext cx="10411461" cy="6517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t" anchorCtr="0">
            <a:normAutofit/>
          </a:bodyPr>
          <a:lstStyle>
            <a:lvl1pPr marL="457200" lvl="0" indent="-482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1pPr>
            <a:lvl2pPr marL="914400" lvl="1" indent="-44450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Char char="–"/>
              <a:defRPr sz="3400"/>
            </a:lvl2pPr>
            <a:lvl3pPr marL="1371600" lvl="2" indent="-41275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3pPr>
            <a:lvl4pPr marL="1828800" lvl="3" indent="-39370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–"/>
              <a:defRPr sz="2600"/>
            </a:lvl4pPr>
            <a:lvl5pPr marL="2286000" lvl="4" indent="-39370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»"/>
              <a:defRPr sz="2600"/>
            </a:lvl5pPr>
            <a:lvl6pPr marL="2743200" lvl="5" indent="-39370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/>
            </a:lvl6pPr>
            <a:lvl7pPr marL="3200400" lvl="6" indent="-39370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/>
            </a:lvl7pPr>
            <a:lvl8pPr marL="3657600" lvl="7" indent="-39370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/>
            </a:lvl8pPr>
            <a:lvl9pPr marL="4114800" lvl="8" indent="-39370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88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3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53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b" anchorCtr="0">
            <a:normAutofit/>
          </a:bodyPr>
          <a:lstStyle>
            <a:lvl1pPr marL="457200" lvl="0" indent="-22860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 b="1"/>
            </a:lvl1pPr>
            <a:lvl2pPr marL="914400" lvl="1" indent="-228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 b="1"/>
            </a:lvl2pPr>
            <a:lvl3pPr marL="1371600" lvl="2" indent="-22860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1"/>
            </a:lvl3pPr>
            <a:lvl4pPr marL="1828800" lvl="3" indent="-2286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/>
            </a:lvl4pPr>
            <a:lvl5pPr marL="2286000" lvl="4" indent="-2286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/>
            </a:lvl5pPr>
            <a:lvl6pPr marL="2743200" lvl="5" indent="-2286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/>
            </a:lvl6pPr>
            <a:lvl7pPr marL="3200400" lvl="6" indent="-2286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/>
            </a:lvl7pPr>
            <a:lvl8pPr marL="3657600" lvl="7" indent="-2286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/>
            </a:lvl8pPr>
            <a:lvl9pPr marL="4114800" lvl="8" indent="-2286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731520" y="2609850"/>
            <a:ext cx="6464301" cy="4741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t" anchorCtr="0">
            <a:normAutofit/>
          </a:bodyPr>
          <a:lstStyle>
            <a:lvl1pPr marL="457200" lvl="0" indent="-44450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 sz="3400"/>
            </a:lvl1pPr>
            <a:lvl2pPr marL="914400" lvl="1" indent="-41275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–"/>
              <a:defRPr sz="2900"/>
            </a:lvl2pPr>
            <a:lvl3pPr marL="1371600" lvl="2" indent="-39370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/>
            </a:lvl3pPr>
            <a:lvl4pPr marL="1828800" lvl="3" indent="-37465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–"/>
              <a:defRPr sz="2300"/>
            </a:lvl4pPr>
            <a:lvl5pPr marL="2286000" lvl="4" indent="-37465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»"/>
              <a:defRPr sz="2300"/>
            </a:lvl5pPr>
            <a:lvl6pPr marL="2743200" lvl="5" indent="-37465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6pPr>
            <a:lvl7pPr marL="3200400" lvl="6" indent="-37465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7pPr>
            <a:lvl8pPr marL="3657600" lvl="7" indent="-37465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8pPr>
            <a:lvl9pPr marL="4114800" lvl="8" indent="-37465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7432041" y="1842136"/>
            <a:ext cx="6466840" cy="767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b" anchorCtr="0">
            <a:normAutofit/>
          </a:bodyPr>
          <a:lstStyle>
            <a:lvl1pPr marL="457200" lvl="0" indent="-22860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 b="1"/>
            </a:lvl1pPr>
            <a:lvl2pPr marL="914400" lvl="1" indent="-228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 b="1"/>
            </a:lvl2pPr>
            <a:lvl3pPr marL="1371600" lvl="2" indent="-22860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1"/>
            </a:lvl3pPr>
            <a:lvl4pPr marL="1828800" lvl="3" indent="-2286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/>
            </a:lvl4pPr>
            <a:lvl5pPr marL="2286000" lvl="4" indent="-2286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/>
            </a:lvl5pPr>
            <a:lvl6pPr marL="2743200" lvl="5" indent="-2286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/>
            </a:lvl6pPr>
            <a:lvl7pPr marL="3200400" lvl="6" indent="-2286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/>
            </a:lvl7pPr>
            <a:lvl8pPr marL="3657600" lvl="7" indent="-2286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/>
            </a:lvl8pPr>
            <a:lvl9pPr marL="4114800" lvl="8" indent="-2286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7432041" y="2609850"/>
            <a:ext cx="6466840" cy="4741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t" anchorCtr="0">
            <a:normAutofit/>
          </a:bodyPr>
          <a:lstStyle>
            <a:lvl1pPr marL="457200" lvl="0" indent="-44450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 sz="3400"/>
            </a:lvl1pPr>
            <a:lvl2pPr marL="914400" lvl="1" indent="-41275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–"/>
              <a:defRPr sz="2900"/>
            </a:lvl2pPr>
            <a:lvl3pPr marL="1371600" lvl="2" indent="-39370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/>
            </a:lvl3pPr>
            <a:lvl4pPr marL="1828800" lvl="3" indent="-37465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–"/>
              <a:defRPr sz="2300"/>
            </a:lvl4pPr>
            <a:lvl5pPr marL="2286000" lvl="4" indent="-37465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»"/>
              <a:defRPr sz="2300"/>
            </a:lvl5pPr>
            <a:lvl6pPr marL="2743200" lvl="5" indent="-37465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6pPr>
            <a:lvl7pPr marL="3200400" lvl="6" indent="-37465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7pPr>
            <a:lvl8pPr marL="3657600" lvl="7" indent="-37465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8pPr>
            <a:lvl9pPr marL="4114800" lvl="8" indent="-37465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9157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9113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3260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  <a:defRPr sz="29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720080" y="327660"/>
            <a:ext cx="8178800" cy="7023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t" anchorCtr="0">
            <a:normAutofit/>
          </a:bodyPr>
          <a:lstStyle>
            <a:lvl1pPr marL="457200" lvl="0" indent="-520700" algn="l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Char char="•"/>
              <a:defRPr sz="4600"/>
            </a:lvl1pPr>
            <a:lvl2pPr marL="914400" lvl="1" indent="-482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Char char="–"/>
              <a:defRPr sz="4000"/>
            </a:lvl2pPr>
            <a:lvl3pPr marL="1371600" lvl="2" indent="-44450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 sz="3400"/>
            </a:lvl3pPr>
            <a:lvl4pPr marL="1828800" lvl="3" indent="-41275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–"/>
              <a:defRPr sz="2900"/>
            </a:lvl4pPr>
            <a:lvl5pPr marL="2286000" lvl="4" indent="-41275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»"/>
              <a:defRPr sz="2900"/>
            </a:lvl5pPr>
            <a:lvl6pPr marL="2743200" lvl="5" indent="-41275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6pPr>
            <a:lvl7pPr marL="3200400" lvl="6" indent="-41275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7pPr>
            <a:lvl8pPr marL="3657600" lvl="7" indent="-41275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8pPr>
            <a:lvl9pPr marL="4114800" lvl="8" indent="-41275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731521" y="1722120"/>
            <a:ext cx="4813301" cy="5629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4pPr>
            <a:lvl5pPr marL="2286000" lvl="4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5pPr>
            <a:lvl6pPr marL="2743200" lvl="5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6pPr>
            <a:lvl7pPr marL="3200400" lvl="6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7pPr>
            <a:lvl8pPr marL="3657600" lvl="7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8pPr>
            <a:lvl9pPr marL="4114800" lvl="8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9667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  <a:defRPr sz="29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2867661" y="735330"/>
            <a:ext cx="8778240" cy="493776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2867661" y="6440806"/>
            <a:ext cx="8778240" cy="965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4pPr>
            <a:lvl5pPr marL="2286000" lvl="4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5pPr>
            <a:lvl6pPr marL="2743200" lvl="5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6pPr>
            <a:lvl7pPr marL="3200400" lvl="6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7pPr>
            <a:lvl8pPr marL="3657600" lvl="7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8pPr>
            <a:lvl9pPr marL="4114800" lvl="8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0830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4599622" y="-1947862"/>
            <a:ext cx="5431156" cy="1316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797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15392083" y="1976438"/>
            <a:ext cx="8425816" cy="5265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4736783" y="-3169601"/>
            <a:ext cx="8425816" cy="15557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1548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2" y="3241041"/>
            <a:ext cx="10316002" cy="2191897"/>
          </a:xfrm>
        </p:spPr>
        <p:txBody>
          <a:bodyPr anchor="b"/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2" y="5432938"/>
            <a:ext cx="10316002" cy="1032480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1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2592707"/>
            <a:ext cx="5020842" cy="46569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7964" y="2592707"/>
            <a:ext cx="5020841" cy="46569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021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894" y="2593180"/>
            <a:ext cx="5022748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0894" y="3284695"/>
            <a:ext cx="5022748" cy="396494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06059" y="2593180"/>
            <a:ext cx="5022742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06062" y="3284695"/>
            <a:ext cx="5022740" cy="396494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44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731520"/>
            <a:ext cx="10316002" cy="1584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16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82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1798325"/>
            <a:ext cx="4625434" cy="1534159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2554" y="617910"/>
            <a:ext cx="5416249" cy="66317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1" y="3332483"/>
            <a:ext cx="4625434" cy="3101339"/>
          </a:xfrm>
        </p:spPr>
        <p:txBody>
          <a:bodyPr>
            <a:normAutofit/>
          </a:bodyPr>
          <a:lstStyle>
            <a:lvl1pPr marL="0" indent="0">
              <a:buNone/>
              <a:defRPr sz="1680"/>
            </a:lvl1pPr>
            <a:lvl2pPr marL="548476" indent="0">
              <a:buNone/>
              <a:defRPr sz="1680"/>
            </a:lvl2pPr>
            <a:lvl3pPr marL="1096951" indent="0">
              <a:buNone/>
              <a:defRPr sz="1440"/>
            </a:lvl3pPr>
            <a:lvl4pPr marL="1645427" indent="0">
              <a:buNone/>
              <a:defRPr sz="1200"/>
            </a:lvl4pPr>
            <a:lvl5pPr marL="2193901" indent="0">
              <a:buNone/>
              <a:defRPr sz="1200"/>
            </a:lvl5pPr>
            <a:lvl6pPr marL="2742377" indent="0">
              <a:buNone/>
              <a:defRPr sz="1200"/>
            </a:lvl6pPr>
            <a:lvl7pPr marL="3290852" indent="0">
              <a:buNone/>
              <a:defRPr sz="1200"/>
            </a:lvl7pPr>
            <a:lvl8pPr marL="3839328" indent="0">
              <a:buNone/>
              <a:defRPr sz="1200"/>
            </a:lvl8pPr>
            <a:lvl9pPr marL="438780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983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2" y="5760720"/>
            <a:ext cx="10316000" cy="680086"/>
          </a:xfrm>
        </p:spPr>
        <p:txBody>
          <a:bodyPr anchor="b">
            <a:normAutofit/>
          </a:bodyPr>
          <a:lstStyle>
            <a:lvl1pPr algn="l">
              <a:defRPr sz="288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801" y="731520"/>
            <a:ext cx="10316002" cy="4614862"/>
          </a:xfrm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2" y="6440806"/>
            <a:ext cx="10316000" cy="808829"/>
          </a:xfrm>
        </p:spPr>
        <p:txBody>
          <a:bodyPr>
            <a:normAutofit/>
          </a:bodyPr>
          <a:lstStyle>
            <a:lvl1pPr marL="0" indent="0">
              <a:buNone/>
              <a:defRPr sz="144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40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0160"/>
            <a:ext cx="14630400" cy="823976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1" y="731520"/>
            <a:ext cx="10316002" cy="15849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2592707"/>
            <a:ext cx="10316002" cy="4656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46160" y="7249635"/>
            <a:ext cx="1094327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1" y="7249635"/>
            <a:ext cx="7557134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08796" y="7249635"/>
            <a:ext cx="820007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81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548640" rtl="0" eaLnBrk="1" latinLnBrk="0" hangingPunct="1">
        <a:spcBef>
          <a:spcPct val="0"/>
        </a:spcBef>
        <a:buNone/>
        <a:defRPr sz="432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11480" indent="-41148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91540" indent="-34290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7160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92024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46888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  <a:defRPr sz="6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t" anchorCtr="0">
            <a:normAutofit/>
          </a:bodyPr>
          <a:lstStyle>
            <a:lvl1pPr marL="457200" marR="0" lvl="0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•"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275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–"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275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»"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1275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1275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1275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1275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0" tIns="65300" rIns="130600" bIns="653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582608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6.png"/><Relationship Id="rId9" Type="http://schemas.microsoft.com/office/2007/relationships/diagramDrawing" Target="../diagrams/drawin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6.png"/><Relationship Id="rId9" Type="http://schemas.microsoft.com/office/2007/relationships/diagramDrawing" Target="../diagrams/drawing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13" Type="http://schemas.openxmlformats.org/officeDocument/2006/relationships/diagramColors" Target="../diagrams/colors5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4.xml"/><Relationship Id="rId12" Type="http://schemas.openxmlformats.org/officeDocument/2006/relationships/diagramQuickStyle" Target="../diagrams/quickStyle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Relationship Id="rId6" Type="http://schemas.openxmlformats.org/officeDocument/2006/relationships/diagramLayout" Target="../diagrams/layout4.xml"/><Relationship Id="rId11" Type="http://schemas.openxmlformats.org/officeDocument/2006/relationships/diagramLayout" Target="../diagrams/layout5.xml"/><Relationship Id="rId5" Type="http://schemas.openxmlformats.org/officeDocument/2006/relationships/diagramData" Target="../diagrams/data4.xml"/><Relationship Id="rId10" Type="http://schemas.openxmlformats.org/officeDocument/2006/relationships/diagramData" Target="../diagrams/data5.xml"/><Relationship Id="rId4" Type="http://schemas.openxmlformats.org/officeDocument/2006/relationships/image" Target="../media/image6.png"/><Relationship Id="rId9" Type="http://schemas.microsoft.com/office/2007/relationships/diagramDrawing" Target="../diagrams/drawing4.xml"/><Relationship Id="rId14" Type="http://schemas.microsoft.com/office/2007/relationships/diagramDrawing" Target="../diagrams/drawing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3" descr="D:\Anuradha 2018\2021\Verendra Kalra &amp; Co\Presentation Slides\JPG\Presentation Slides-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630399" cy="82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 descr="D:\Anuradha 2018\2021\Verendra Kalra &amp; Co\FINAL LOGO\VK&amp;CO\PNG\Verendra Kalra &amp; Co Logo-0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64316" y="304800"/>
            <a:ext cx="2385084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/>
        </p:nvSpPr>
        <p:spPr>
          <a:xfrm>
            <a:off x="2057400" y="2133600"/>
            <a:ext cx="11641667" cy="2185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800" b="1" i="0" u="none" strike="noStrike" cap="none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Foreign Contribution Regulation Act,2010</a:t>
            </a:r>
            <a:endParaRPr lang="en-US" sz="6800" b="1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" name="Google Shape;88;p13"/>
          <p:cNvSpPr/>
          <p:nvPr/>
        </p:nvSpPr>
        <p:spPr>
          <a:xfrm>
            <a:off x="2175934" y="3234268"/>
            <a:ext cx="8028432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2133599" y="4953000"/>
            <a:ext cx="3266739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DATE: 22/02/2025</a:t>
            </a:r>
            <a:endParaRPr sz="2500" b="1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Google Shape;89;p13">
            <a:extLst>
              <a:ext uri="{FF2B5EF4-FFF2-40B4-BE49-F238E27FC236}">
                <a16:creationId xmlns:a16="http://schemas.microsoft.com/office/drawing/2014/main" id="{EC7A4BEF-7D17-2749-A71E-BD946814E760}"/>
              </a:ext>
            </a:extLst>
          </p:cNvPr>
          <p:cNvSpPr txBox="1"/>
          <p:nvPr/>
        </p:nvSpPr>
        <p:spPr>
          <a:xfrm>
            <a:off x="2133600" y="5816501"/>
            <a:ext cx="9730716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PRESENTED BY: VINCENT PAUL &amp; VISHESH BAJAJ</a:t>
            </a:r>
            <a:endParaRPr sz="2500" b="1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Google Shape;89;p13">
            <a:extLst>
              <a:ext uri="{FF2B5EF4-FFF2-40B4-BE49-F238E27FC236}">
                <a16:creationId xmlns:a16="http://schemas.microsoft.com/office/drawing/2014/main" id="{9FF857D2-359F-09ED-2AB7-5F46B8E8FA77}"/>
              </a:ext>
            </a:extLst>
          </p:cNvPr>
          <p:cNvSpPr txBox="1"/>
          <p:nvPr/>
        </p:nvSpPr>
        <p:spPr>
          <a:xfrm>
            <a:off x="2133599" y="6293514"/>
            <a:ext cx="5181601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MENTORED BY : PRIYA AGRAWAL</a:t>
            </a:r>
            <a:endParaRPr sz="2500" b="1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17" descr="Presentation Slides-0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" y="11700"/>
            <a:ext cx="14630397" cy="822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7" descr="Presentation Slides-06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68491" y="228600"/>
            <a:ext cx="539332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7"/>
          <p:cNvSpPr txBox="1"/>
          <p:nvPr/>
        </p:nvSpPr>
        <p:spPr>
          <a:xfrm>
            <a:off x="838200" y="2133600"/>
            <a:ext cx="9032700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8AAA3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.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8AAA3F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" name="Google Shape;150;p17"/>
          <p:cNvSpPr txBox="1"/>
          <p:nvPr/>
        </p:nvSpPr>
        <p:spPr>
          <a:xfrm>
            <a:off x="76200" y="78486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8AAA3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vkalra.com</a:t>
            </a: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8AAA3F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45A4CBA-9FDC-1489-1CA5-F0222F1D82A3}"/>
              </a:ext>
            </a:extLst>
          </p:cNvPr>
          <p:cNvSpPr/>
          <p:nvPr/>
        </p:nvSpPr>
        <p:spPr>
          <a:xfrm>
            <a:off x="5342467" y="228600"/>
            <a:ext cx="3601418" cy="965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Arial"/>
              </a:rPr>
              <a:t> Currency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522A0B0-ABCE-46E0-6DEA-982B53E0BAB8}"/>
              </a:ext>
            </a:extLst>
          </p:cNvPr>
          <p:cNvSpPr/>
          <p:nvPr/>
        </p:nvSpPr>
        <p:spPr>
          <a:xfrm>
            <a:off x="1600159" y="1705372"/>
            <a:ext cx="3309114" cy="96520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Arial"/>
              </a:rPr>
              <a:t>Non- Relative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C2572A3-B39F-D9CD-0102-708272586224}"/>
              </a:ext>
            </a:extLst>
          </p:cNvPr>
          <p:cNvSpPr/>
          <p:nvPr/>
        </p:nvSpPr>
        <p:spPr>
          <a:xfrm>
            <a:off x="9262700" y="1705372"/>
            <a:ext cx="2692400" cy="965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Arial"/>
              </a:rPr>
              <a:t>Relative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CA55099-1BDD-C2D2-634F-0653F4982855}"/>
              </a:ext>
            </a:extLst>
          </p:cNvPr>
          <p:cNvSpPr/>
          <p:nvPr/>
        </p:nvSpPr>
        <p:spPr>
          <a:xfrm>
            <a:off x="2005922" y="4958513"/>
            <a:ext cx="2253944" cy="96520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Arial"/>
              </a:rPr>
              <a:t>FC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17959AD-7E0B-5527-08C0-E472FC1CB97C}"/>
              </a:ext>
            </a:extLst>
          </p:cNvPr>
          <p:cNvSpPr/>
          <p:nvPr/>
        </p:nvSpPr>
        <p:spPr>
          <a:xfrm>
            <a:off x="6574497" y="3307429"/>
            <a:ext cx="3313336" cy="90771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Arial"/>
              </a:rPr>
              <a:t>If &lt;10 Lakhs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115D1D6-52D9-FFE0-3D18-F8F2AF432C84}"/>
              </a:ext>
            </a:extLst>
          </p:cNvPr>
          <p:cNvSpPr/>
          <p:nvPr/>
        </p:nvSpPr>
        <p:spPr>
          <a:xfrm>
            <a:off x="10965915" y="3257889"/>
            <a:ext cx="3441905" cy="92338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Arial"/>
              </a:rPr>
              <a:t>If &gt;10 Lakhs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B4E8752-C386-4DAC-A7E2-D7A580B67853}"/>
              </a:ext>
            </a:extLst>
          </p:cNvPr>
          <p:cNvSpPr/>
          <p:nvPr/>
        </p:nvSpPr>
        <p:spPr>
          <a:xfrm>
            <a:off x="6878018" y="5819323"/>
            <a:ext cx="2692400" cy="965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Arial"/>
              </a:rPr>
              <a:t>No compliances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51711EC-D345-333F-CC66-03001870CFAC}"/>
              </a:ext>
            </a:extLst>
          </p:cNvPr>
          <p:cNvSpPr/>
          <p:nvPr/>
        </p:nvSpPr>
        <p:spPr>
          <a:xfrm>
            <a:off x="11629388" y="5785457"/>
            <a:ext cx="2642167" cy="965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Arial"/>
              </a:rPr>
              <a:t>Intimate in FC-1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D593909-5343-51B6-5F43-2D470C9F309C}"/>
              </a:ext>
            </a:extLst>
          </p:cNvPr>
          <p:cNvSpPr/>
          <p:nvPr/>
        </p:nvSpPr>
        <p:spPr>
          <a:xfrm>
            <a:off x="6922857" y="7312552"/>
            <a:ext cx="7484963" cy="80321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Arial"/>
              </a:rPr>
              <a:t>Not considered as FC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1E83715-3FD0-429B-2BB4-95B5ECA95E55}"/>
              </a:ext>
            </a:extLst>
          </p:cNvPr>
          <p:cNvCxnSpPr>
            <a:cxnSpLocks/>
            <a:endCxn id="6" idx="3"/>
          </p:cNvCxnSpPr>
          <p:nvPr/>
        </p:nvCxnSpPr>
        <p:spPr>
          <a:xfrm flipH="1">
            <a:off x="4909273" y="1189849"/>
            <a:ext cx="2013584" cy="998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4FAFFEB-0E4C-D21E-C012-96A2723692BD}"/>
              </a:ext>
            </a:extLst>
          </p:cNvPr>
          <p:cNvCxnSpPr>
            <a:cxnSpLocks/>
          </p:cNvCxnSpPr>
          <p:nvPr/>
        </p:nvCxnSpPr>
        <p:spPr>
          <a:xfrm>
            <a:off x="7315200" y="1207224"/>
            <a:ext cx="1947500" cy="7031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D9C6968-B16D-1681-3CF9-2AE1513EA2AB}"/>
              </a:ext>
            </a:extLst>
          </p:cNvPr>
          <p:cNvCxnSpPr>
            <a:cxnSpLocks/>
          </p:cNvCxnSpPr>
          <p:nvPr/>
        </p:nvCxnSpPr>
        <p:spPr>
          <a:xfrm>
            <a:off x="3115732" y="2670572"/>
            <a:ext cx="0" cy="21384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2CD8B01-8290-E572-C12D-179886D51A63}"/>
              </a:ext>
            </a:extLst>
          </p:cNvPr>
          <p:cNvCxnSpPr>
            <a:cxnSpLocks/>
          </p:cNvCxnSpPr>
          <p:nvPr/>
        </p:nvCxnSpPr>
        <p:spPr>
          <a:xfrm>
            <a:off x="8224218" y="4215139"/>
            <a:ext cx="30338" cy="13728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DACFFBC-01DA-81F1-301E-8C259A74FBD9}"/>
              </a:ext>
            </a:extLst>
          </p:cNvPr>
          <p:cNvCxnSpPr>
            <a:cxnSpLocks/>
          </p:cNvCxnSpPr>
          <p:nvPr/>
        </p:nvCxnSpPr>
        <p:spPr>
          <a:xfrm>
            <a:off x="12903200" y="4232072"/>
            <a:ext cx="30338" cy="13728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rrow: Down 32">
            <a:extLst>
              <a:ext uri="{FF2B5EF4-FFF2-40B4-BE49-F238E27FC236}">
                <a16:creationId xmlns:a16="http://schemas.microsoft.com/office/drawing/2014/main" id="{E8541D9A-E4BB-CCDB-76B5-25A554F9765B}"/>
              </a:ext>
            </a:extLst>
          </p:cNvPr>
          <p:cNvSpPr/>
          <p:nvPr/>
        </p:nvSpPr>
        <p:spPr>
          <a:xfrm>
            <a:off x="8060267" y="6818389"/>
            <a:ext cx="508000" cy="448065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id="{E6193612-3D3F-FBC4-E313-D831CB727ED2}"/>
              </a:ext>
            </a:extLst>
          </p:cNvPr>
          <p:cNvSpPr/>
          <p:nvPr/>
        </p:nvSpPr>
        <p:spPr>
          <a:xfrm>
            <a:off x="12788467" y="6785777"/>
            <a:ext cx="508000" cy="448065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5" name="Thought Bubble: Cloud 34">
            <a:extLst>
              <a:ext uri="{FF2B5EF4-FFF2-40B4-BE49-F238E27FC236}">
                <a16:creationId xmlns:a16="http://schemas.microsoft.com/office/drawing/2014/main" id="{450CFBE1-B001-AFA9-7900-E4DE3CE68134}"/>
              </a:ext>
            </a:extLst>
          </p:cNvPr>
          <p:cNvSpPr/>
          <p:nvPr/>
        </p:nvSpPr>
        <p:spPr>
          <a:xfrm>
            <a:off x="9587518" y="83650"/>
            <a:ext cx="3130314" cy="923384"/>
          </a:xfrm>
          <a:prstGeom prst="cloud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Arial"/>
              </a:rPr>
              <a:t>Individual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322F71C-86DB-0055-5239-D3AED8E2DD4E}"/>
              </a:ext>
            </a:extLst>
          </p:cNvPr>
          <p:cNvCxnSpPr>
            <a:stCxn id="7" idx="2"/>
          </p:cNvCxnSpPr>
          <p:nvPr/>
        </p:nvCxnSpPr>
        <p:spPr>
          <a:xfrm flipH="1">
            <a:off x="9655043" y="2670572"/>
            <a:ext cx="953857" cy="5873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B07AB3F-0E14-FC4B-6721-144643A19DD1}"/>
              </a:ext>
            </a:extLst>
          </p:cNvPr>
          <p:cNvCxnSpPr>
            <a:cxnSpLocks/>
          </p:cNvCxnSpPr>
          <p:nvPr/>
        </p:nvCxnSpPr>
        <p:spPr>
          <a:xfrm>
            <a:off x="10538402" y="2716670"/>
            <a:ext cx="1090986" cy="4904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341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1D9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1D9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1D9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1D9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1D9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1D9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1D9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1D9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1D9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17" descr="Presentation Slides-0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932" y="-33866"/>
            <a:ext cx="14630397" cy="822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7" descr="Presentation Slides-06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68491" y="228600"/>
            <a:ext cx="539332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7"/>
          <p:cNvSpPr txBox="1"/>
          <p:nvPr/>
        </p:nvSpPr>
        <p:spPr>
          <a:xfrm>
            <a:off x="856902" y="663003"/>
            <a:ext cx="1040635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latin typeface="Roboto"/>
                <a:ea typeface="Roboto"/>
                <a:cs typeface="Roboto"/>
                <a:sym typeface="Roboto"/>
              </a:rPr>
              <a:t>FC or not?</a:t>
            </a:r>
            <a:endParaRPr sz="40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" name="Google Shape;147;p17"/>
          <p:cNvSpPr/>
          <p:nvPr/>
        </p:nvSpPr>
        <p:spPr>
          <a:xfrm flipV="1">
            <a:off x="933101" y="1379284"/>
            <a:ext cx="10007426" cy="45719"/>
          </a:xfrm>
          <a:prstGeom prst="rect">
            <a:avLst/>
          </a:prstGeom>
          <a:solidFill>
            <a:srgbClr val="8AAA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7"/>
          <p:cNvSpPr txBox="1"/>
          <p:nvPr/>
        </p:nvSpPr>
        <p:spPr>
          <a:xfrm>
            <a:off x="838200" y="2133600"/>
            <a:ext cx="9032700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8AAA3F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800" b="1" dirty="0">
              <a:solidFill>
                <a:srgbClr val="8AAA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" name="Google Shape;150;p17"/>
          <p:cNvSpPr txBox="1"/>
          <p:nvPr/>
        </p:nvSpPr>
        <p:spPr>
          <a:xfrm>
            <a:off x="76200" y="78486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200" b="1">
                <a:solidFill>
                  <a:srgbClr val="8AAA3F"/>
                </a:solidFill>
                <a:latin typeface="Roboto"/>
                <a:ea typeface="Roboto"/>
                <a:cs typeface="Roboto"/>
                <a:sym typeface="Roboto"/>
              </a:rPr>
              <a:t>vkalra.com</a:t>
            </a:r>
            <a:endParaRPr sz="1200" b="1">
              <a:solidFill>
                <a:srgbClr val="8AAA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8113C97-4C28-667C-65D5-C0FB6005D098}"/>
              </a:ext>
            </a:extLst>
          </p:cNvPr>
          <p:cNvSpPr/>
          <p:nvPr/>
        </p:nvSpPr>
        <p:spPr>
          <a:xfrm>
            <a:off x="746603" y="1877273"/>
            <a:ext cx="10190534" cy="245010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5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foreign relative </a:t>
            </a:r>
          </a:p>
          <a:p>
            <a:pPr marL="457200" lvl="5" indent="-457200">
              <a:buFont typeface="Wingdings" panose="05000000000000000000" pitchFamily="2" charset="2"/>
              <a:buChar char="Ø"/>
            </a:pPr>
            <a:r>
              <a:rPr lang="en-US" sz="2000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Sends a </a:t>
            </a:r>
            <a:r>
              <a:rPr lang="en-US" sz="2000" b="1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donation of school supplies</a:t>
            </a:r>
            <a:r>
              <a:rPr lang="en-US" sz="2000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(books, computers) to </a:t>
            </a:r>
          </a:p>
          <a:p>
            <a:pPr marL="914400" lvl="6" indent="-457200">
              <a:buFont typeface="+mj-lt"/>
              <a:buAutoNum type="arabicPeriod"/>
            </a:pPr>
            <a:r>
              <a:rPr lang="en-US" sz="2000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His cousin (Indian Citizen), The MV of these items (on the date they are gifted) is (a) 1,10,000 ,(b) 90,000.</a:t>
            </a:r>
          </a:p>
          <a:p>
            <a:pPr marL="914400" lvl="6" indent="-457200">
              <a:buFont typeface="+mj-lt"/>
              <a:buAutoNum type="arabicPeriod"/>
            </a:pPr>
            <a:r>
              <a:rPr lang="en-US" sz="2000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His cousin (Indian Citizen) who to further donate the same to underprivileged children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Sends 15 lakhs US Dollars to his cousin.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D1E156D-2622-08D0-FE51-EA1766D00A6B}"/>
              </a:ext>
            </a:extLst>
          </p:cNvPr>
          <p:cNvSpPr/>
          <p:nvPr/>
        </p:nvSpPr>
        <p:spPr>
          <a:xfrm>
            <a:off x="743208" y="4586651"/>
            <a:ext cx="10193928" cy="82804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4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foreign charity donates $500 (US Dollars) to an Indian NGO to help fund their education program for underprivileged children.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A8A5441-80FE-AC6B-D3A4-6FF18F7ADA13}"/>
              </a:ext>
            </a:extLst>
          </p:cNvPr>
          <p:cNvSpPr/>
          <p:nvPr/>
        </p:nvSpPr>
        <p:spPr>
          <a:xfrm>
            <a:off x="743208" y="5673967"/>
            <a:ext cx="10193928" cy="82804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4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Charity donates 50 Lakh to an Indian NGO to help fund their education program for underprivileged children.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50D333C-DABE-FBE2-FBC6-568AE7A552B3}"/>
              </a:ext>
            </a:extLst>
          </p:cNvPr>
          <p:cNvSpPr/>
          <p:nvPr/>
        </p:nvSpPr>
        <p:spPr>
          <a:xfrm>
            <a:off x="746600" y="6757233"/>
            <a:ext cx="10193928" cy="43297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4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foreign individual donates shares of an India based Company to an Indian trust.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1AE7FCC-90F2-2947-5B9B-5DC920410183}"/>
              </a:ext>
            </a:extLst>
          </p:cNvPr>
          <p:cNvSpPr/>
          <p:nvPr/>
        </p:nvSpPr>
        <p:spPr>
          <a:xfrm>
            <a:off x="746600" y="7445435"/>
            <a:ext cx="10193928" cy="4297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4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foreign individual donates shares of a US-based Company to an Indian trust.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285D684-B59F-4FB6-887B-6C2D8B255E5B}"/>
              </a:ext>
            </a:extLst>
          </p:cNvPr>
          <p:cNvSpPr/>
          <p:nvPr/>
        </p:nvSpPr>
        <p:spPr>
          <a:xfrm>
            <a:off x="11430000" y="6757233"/>
            <a:ext cx="3071608" cy="4329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4" algn="ctr"/>
            <a:r>
              <a:rPr lang="en-US" sz="28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FC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543450F-3F6F-23A1-3EE1-E52D89BCC4C8}"/>
              </a:ext>
            </a:extLst>
          </p:cNvPr>
          <p:cNvSpPr/>
          <p:nvPr/>
        </p:nvSpPr>
        <p:spPr>
          <a:xfrm>
            <a:off x="11430000" y="7445436"/>
            <a:ext cx="3071608" cy="42976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4" algn="ctr"/>
            <a:r>
              <a:rPr lang="en-US" sz="28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FC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A58341A-383A-9A8A-253E-60877B20E85C}"/>
              </a:ext>
            </a:extLst>
          </p:cNvPr>
          <p:cNvSpPr/>
          <p:nvPr/>
        </p:nvSpPr>
        <p:spPr>
          <a:xfrm>
            <a:off x="11430000" y="5673965"/>
            <a:ext cx="3071608" cy="8280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4" algn="ctr"/>
            <a:r>
              <a:rPr lang="en-US" sz="28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FC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0C1A1E5-8730-D2CE-F944-64C74B000782}"/>
              </a:ext>
            </a:extLst>
          </p:cNvPr>
          <p:cNvSpPr/>
          <p:nvPr/>
        </p:nvSpPr>
        <p:spPr>
          <a:xfrm>
            <a:off x="11430000" y="4587949"/>
            <a:ext cx="3071608" cy="8280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4" algn="ctr"/>
            <a:r>
              <a:rPr lang="en-US" sz="28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FC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646D6D5-B0A7-DAA2-2B6F-5C1A2C23E108}"/>
              </a:ext>
            </a:extLst>
          </p:cNvPr>
          <p:cNvSpPr/>
          <p:nvPr/>
        </p:nvSpPr>
        <p:spPr>
          <a:xfrm>
            <a:off x="11430000" y="1876057"/>
            <a:ext cx="3071608" cy="4698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4" algn="ctr"/>
            <a:r>
              <a:rPr lang="en-US" sz="28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FC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1558FB2-6D90-90B5-B79B-EF5556DD5C79}"/>
              </a:ext>
            </a:extLst>
          </p:cNvPr>
          <p:cNvSpPr/>
          <p:nvPr/>
        </p:nvSpPr>
        <p:spPr>
          <a:xfrm>
            <a:off x="11430000" y="2512426"/>
            <a:ext cx="3071608" cy="46628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4" algn="ctr"/>
            <a:r>
              <a:rPr lang="en-US" sz="28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Not FC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F75C44B-7E69-FC64-12C4-2A9BC4B96B08}"/>
              </a:ext>
            </a:extLst>
          </p:cNvPr>
          <p:cNvSpPr/>
          <p:nvPr/>
        </p:nvSpPr>
        <p:spPr>
          <a:xfrm>
            <a:off x="11430000" y="3108995"/>
            <a:ext cx="3071608" cy="46628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4" algn="ctr"/>
            <a:r>
              <a:rPr lang="en-US" sz="28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FC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4CA6BBF-D936-D020-8882-55B70F2C2D6B}"/>
              </a:ext>
            </a:extLst>
          </p:cNvPr>
          <p:cNvSpPr/>
          <p:nvPr/>
        </p:nvSpPr>
        <p:spPr>
          <a:xfrm>
            <a:off x="11430000" y="3705564"/>
            <a:ext cx="3071608" cy="46628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4" algn="ctr"/>
            <a:r>
              <a:rPr lang="en-US" sz="28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FC</a:t>
            </a:r>
          </a:p>
        </p:txBody>
      </p:sp>
    </p:spTree>
    <p:extLst>
      <p:ext uri="{BB962C8B-B14F-4D97-AF65-F5344CB8AC3E}">
        <p14:creationId xmlns:p14="http://schemas.microsoft.com/office/powerpoint/2010/main" val="1837924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17" descr="Presentation Slides-0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706597" cy="821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7" descr="Presentation Slides-06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68491" y="228600"/>
            <a:ext cx="539332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7"/>
          <p:cNvSpPr txBox="1"/>
          <p:nvPr/>
        </p:nvSpPr>
        <p:spPr>
          <a:xfrm>
            <a:off x="856902" y="1143000"/>
            <a:ext cx="1040635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latin typeface="Roboto"/>
                <a:ea typeface="Roboto"/>
                <a:cs typeface="Roboto"/>
                <a:sym typeface="Roboto"/>
              </a:rPr>
              <a:t>Explanations</a:t>
            </a:r>
            <a:endParaRPr sz="40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" name="Google Shape;147;p17"/>
          <p:cNvSpPr/>
          <p:nvPr/>
        </p:nvSpPr>
        <p:spPr>
          <a:xfrm flipV="1">
            <a:off x="933101" y="1859281"/>
            <a:ext cx="10007426" cy="45719"/>
          </a:xfrm>
          <a:prstGeom prst="rect">
            <a:avLst/>
          </a:prstGeom>
          <a:solidFill>
            <a:srgbClr val="8AAA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7"/>
          <p:cNvSpPr txBox="1"/>
          <p:nvPr/>
        </p:nvSpPr>
        <p:spPr>
          <a:xfrm>
            <a:off x="76200" y="78486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200" b="1">
                <a:solidFill>
                  <a:srgbClr val="8AAA3F"/>
                </a:solidFill>
                <a:latin typeface="Roboto"/>
                <a:ea typeface="Roboto"/>
                <a:cs typeface="Roboto"/>
                <a:sym typeface="Roboto"/>
              </a:rPr>
              <a:t>vkalra.com</a:t>
            </a:r>
            <a:endParaRPr sz="1200" b="1">
              <a:solidFill>
                <a:srgbClr val="8AAA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543118-06CC-885A-39BA-91801AD61034}"/>
              </a:ext>
            </a:extLst>
          </p:cNvPr>
          <p:cNvSpPr txBox="1"/>
          <p:nvPr/>
        </p:nvSpPr>
        <p:spPr>
          <a:xfrm>
            <a:off x="933101" y="2202305"/>
            <a:ext cx="1293539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u="sng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Explanation 1</a:t>
            </a:r>
          </a:p>
          <a:p>
            <a:endParaRPr lang="en-US" b="1" i="0" u="sng" strike="noStrike" baseline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2000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It means that if someone receives an </a:t>
            </a:r>
            <a:r>
              <a:rPr lang="en-US" sz="2000" b="1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item</a:t>
            </a:r>
            <a:r>
              <a:rPr lang="en-US" sz="2000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en-US" sz="2000" b="1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money</a:t>
            </a:r>
            <a:r>
              <a:rPr lang="en-US" sz="2000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en-US" sz="2000" b="1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or foreign security </a:t>
            </a:r>
            <a:r>
              <a:rPr lang="en-US" sz="2000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from a </a:t>
            </a:r>
            <a:r>
              <a:rPr lang="en-US" sz="2000" b="1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foreign source</a:t>
            </a:r>
            <a:r>
              <a:rPr lang="en-US" sz="2000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whether </a:t>
            </a:r>
            <a:r>
              <a:rPr lang="en-US" sz="2000" b="1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directly</a:t>
            </a:r>
            <a:r>
              <a:rPr lang="en-US" sz="2000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or </a:t>
            </a:r>
            <a:r>
              <a:rPr lang="en-US" sz="2000" b="1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through intermediaries</a:t>
            </a:r>
            <a:r>
              <a:rPr lang="en-US" sz="2000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and then donates, delivers, or transfers it to another person, that donation or transfer will also be considered a </a:t>
            </a:r>
            <a:r>
              <a:rPr lang="en-US" sz="2000" b="1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"foreign contribution“.</a:t>
            </a:r>
            <a:r>
              <a:rPr lang="en-US" sz="2000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In simpler terms, it include not just the initial receipt but also any subsequent transfers.</a:t>
            </a:r>
            <a:endParaRPr lang="en-US" alt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979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17" descr="Presentation Slides-0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1701"/>
            <a:ext cx="14592300" cy="822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7" descr="Presentation Slides-06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68491" y="228600"/>
            <a:ext cx="539332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7"/>
          <p:cNvSpPr txBox="1"/>
          <p:nvPr/>
        </p:nvSpPr>
        <p:spPr>
          <a:xfrm>
            <a:off x="856902" y="1143000"/>
            <a:ext cx="1040635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latin typeface="Roboto"/>
                <a:ea typeface="Roboto"/>
                <a:cs typeface="Roboto"/>
                <a:sym typeface="Roboto"/>
              </a:rPr>
              <a:t>Explanations</a:t>
            </a:r>
            <a:endParaRPr sz="40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" name="Google Shape;147;p17"/>
          <p:cNvSpPr/>
          <p:nvPr/>
        </p:nvSpPr>
        <p:spPr>
          <a:xfrm flipV="1">
            <a:off x="933101" y="1859281"/>
            <a:ext cx="10007426" cy="45719"/>
          </a:xfrm>
          <a:prstGeom prst="rect">
            <a:avLst/>
          </a:prstGeom>
          <a:solidFill>
            <a:srgbClr val="8AAA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7"/>
          <p:cNvSpPr txBox="1"/>
          <p:nvPr/>
        </p:nvSpPr>
        <p:spPr>
          <a:xfrm>
            <a:off x="838200" y="2133600"/>
            <a:ext cx="9032700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8AAA3F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800" b="1" dirty="0">
              <a:solidFill>
                <a:srgbClr val="8AAA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" name="Google Shape;150;p17"/>
          <p:cNvSpPr txBox="1"/>
          <p:nvPr/>
        </p:nvSpPr>
        <p:spPr>
          <a:xfrm>
            <a:off x="76200" y="78486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200" b="1">
                <a:solidFill>
                  <a:srgbClr val="8AAA3F"/>
                </a:solidFill>
                <a:latin typeface="Roboto"/>
                <a:ea typeface="Roboto"/>
                <a:cs typeface="Roboto"/>
                <a:sym typeface="Roboto"/>
              </a:rPr>
              <a:t>vkalra.com</a:t>
            </a:r>
            <a:endParaRPr sz="1200" b="1">
              <a:solidFill>
                <a:srgbClr val="8AAA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543118-06CC-885A-39BA-91801AD61034}"/>
              </a:ext>
            </a:extLst>
          </p:cNvPr>
          <p:cNvSpPr txBox="1"/>
          <p:nvPr/>
        </p:nvSpPr>
        <p:spPr>
          <a:xfrm>
            <a:off x="933101" y="2336110"/>
            <a:ext cx="1293539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i="0" u="sng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Explanation 2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 </a:t>
            </a:r>
          </a:p>
          <a:p>
            <a:pPr algn="l"/>
            <a:endParaRPr lang="en-US" dirty="0">
              <a:solidFill>
                <a:srgbClr val="000000"/>
              </a:solidFill>
              <a:latin typeface="ArialMT"/>
            </a:endParaRPr>
          </a:p>
          <a:p>
            <a:pPr algn="l"/>
            <a:r>
              <a:rPr lang="en-U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</a:t>
            </a:r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interest</a:t>
            </a:r>
            <a:r>
              <a:rPr lang="en-U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accrued</a:t>
            </a:r>
            <a:r>
              <a:rPr lang="en-U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on the foreign contribution deposited in any bank referred to in</a:t>
            </a:r>
            <a:r>
              <a:rPr lang="en-US" sz="20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sub-section (1) of Section 17</a:t>
            </a:r>
            <a:r>
              <a:rPr lang="en-US" sz="20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or </a:t>
            </a:r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any</a:t>
            </a:r>
            <a:r>
              <a:rPr lang="en-U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other</a:t>
            </a:r>
            <a:r>
              <a:rPr lang="en-U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income</a:t>
            </a:r>
            <a:r>
              <a:rPr lang="en-U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derived from the foreign contribution or </a:t>
            </a:r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interest</a:t>
            </a:r>
            <a:r>
              <a:rPr lang="en-U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thereon shall also be deemed to be </a:t>
            </a:r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foreign</a:t>
            </a:r>
            <a:r>
              <a:rPr lang="en-U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contribution</a:t>
            </a:r>
            <a:r>
              <a:rPr lang="en-U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within the meaning of this clause.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208D690-C886-5FA3-80D5-EE233896D02F}"/>
              </a:ext>
            </a:extLst>
          </p:cNvPr>
          <p:cNvSpPr/>
          <p:nvPr/>
        </p:nvSpPr>
        <p:spPr>
          <a:xfrm>
            <a:off x="933101" y="4542394"/>
            <a:ext cx="10193928" cy="82804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4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 Indian NGO receives $50,000 in foreign funds and deposits it in a bank account. Over time, it earns interest of $2,000 on that deposit..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F6C5AB1-EDB5-817A-FAC5-9115588C8B97}"/>
              </a:ext>
            </a:extLst>
          </p:cNvPr>
          <p:cNvSpPr/>
          <p:nvPr/>
        </p:nvSpPr>
        <p:spPr>
          <a:xfrm>
            <a:off x="933101" y="5909182"/>
            <a:ext cx="10193928" cy="8280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4" algn="ctr"/>
            <a:r>
              <a:rPr lang="en-US" sz="2000" b="1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Yes</a:t>
            </a:r>
            <a:r>
              <a:rPr lang="en-US" sz="2000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, it will be considered FC but will not be reported as fresh contribution </a:t>
            </a:r>
          </a:p>
        </p:txBody>
      </p:sp>
    </p:spTree>
    <p:extLst>
      <p:ext uri="{BB962C8B-B14F-4D97-AF65-F5344CB8AC3E}">
        <p14:creationId xmlns:p14="http://schemas.microsoft.com/office/powerpoint/2010/main" val="403682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17" descr="Presentation Slides-0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630400" cy="9304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7" descr="Presentation Slides-06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68491" y="228600"/>
            <a:ext cx="539332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7"/>
          <p:cNvSpPr txBox="1"/>
          <p:nvPr/>
        </p:nvSpPr>
        <p:spPr>
          <a:xfrm>
            <a:off x="856902" y="1143000"/>
            <a:ext cx="1040635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latin typeface="Roboto"/>
                <a:ea typeface="Roboto"/>
                <a:cs typeface="Roboto"/>
                <a:sym typeface="Roboto"/>
              </a:rPr>
              <a:t>Explanations</a:t>
            </a:r>
            <a:endParaRPr sz="40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" name="Google Shape;147;p17"/>
          <p:cNvSpPr/>
          <p:nvPr/>
        </p:nvSpPr>
        <p:spPr>
          <a:xfrm flipV="1">
            <a:off x="933101" y="1859281"/>
            <a:ext cx="10007426" cy="45719"/>
          </a:xfrm>
          <a:prstGeom prst="rect">
            <a:avLst/>
          </a:prstGeom>
          <a:solidFill>
            <a:srgbClr val="8AAA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7"/>
          <p:cNvSpPr txBox="1"/>
          <p:nvPr/>
        </p:nvSpPr>
        <p:spPr>
          <a:xfrm>
            <a:off x="838200" y="2133600"/>
            <a:ext cx="9032700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8AAA3F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800" b="1" dirty="0">
              <a:solidFill>
                <a:srgbClr val="8AAA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" name="Google Shape;150;p17"/>
          <p:cNvSpPr txBox="1"/>
          <p:nvPr/>
        </p:nvSpPr>
        <p:spPr>
          <a:xfrm>
            <a:off x="76200" y="78486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200" b="1">
                <a:solidFill>
                  <a:srgbClr val="8AAA3F"/>
                </a:solidFill>
                <a:latin typeface="Roboto"/>
                <a:ea typeface="Roboto"/>
                <a:cs typeface="Roboto"/>
                <a:sym typeface="Roboto"/>
              </a:rPr>
              <a:t>vkalra.com</a:t>
            </a:r>
            <a:endParaRPr sz="1200" b="1">
              <a:solidFill>
                <a:srgbClr val="8AAA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543118-06CC-885A-39BA-91801AD61034}"/>
              </a:ext>
            </a:extLst>
          </p:cNvPr>
          <p:cNvSpPr txBox="1"/>
          <p:nvPr/>
        </p:nvSpPr>
        <p:spPr>
          <a:xfrm>
            <a:off x="912269" y="2231853"/>
            <a:ext cx="1293539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i="0" u="sng" strike="noStrike" baseline="0" dirty="0">
                <a:solidFill>
                  <a:srgbClr val="000000"/>
                </a:solidFill>
                <a:latin typeface="ArialMT"/>
              </a:rPr>
              <a:t>Explanation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ArialMT"/>
              </a:rPr>
              <a:t> </a:t>
            </a:r>
            <a:r>
              <a:rPr lang="en-US" sz="2000" b="1" i="0" u="sng" strike="noStrike" baseline="0" dirty="0">
                <a:solidFill>
                  <a:srgbClr val="000000"/>
                </a:solidFill>
                <a:latin typeface="ArialMT"/>
              </a:rPr>
              <a:t>3</a:t>
            </a:r>
          </a:p>
          <a:p>
            <a:pPr algn="l"/>
            <a:endParaRPr lang="en-US" sz="1800" b="1" i="0" u="sng" strike="noStrike" baseline="0" dirty="0">
              <a:solidFill>
                <a:srgbClr val="000000"/>
              </a:solidFill>
              <a:latin typeface="ArialMT"/>
            </a:endParaRPr>
          </a:p>
          <a:p>
            <a:pPr algn="l"/>
            <a:r>
              <a:rPr lang="en-U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Any amount received by a person in India from a foreign source, such as </a:t>
            </a:r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fees</a:t>
            </a:r>
            <a:r>
              <a:rPr lang="en-U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(like those paid by foreign students to educational institutions) or </a:t>
            </a:r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payments for goods or services </a:t>
            </a:r>
            <a:r>
              <a:rPr lang="en-U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provided in the </a:t>
            </a:r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ordinary course of business</a:t>
            </a:r>
            <a:r>
              <a:rPr lang="en-U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trade</a:t>
            </a:r>
            <a:r>
              <a:rPr lang="en-U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or </a:t>
            </a:r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commerce</a:t>
            </a:r>
            <a:r>
              <a:rPr lang="en-U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(whether in India or abroad), as well as any </a:t>
            </a:r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contribution from an agent</a:t>
            </a:r>
            <a:r>
              <a:rPr lang="en-U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or foreign source for such </a:t>
            </a:r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fees or costs</a:t>
            </a:r>
            <a:r>
              <a:rPr lang="en-U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will not be considered a foreign contribution. This means that payments for regular business activities or services are </a:t>
            </a:r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excluded</a:t>
            </a:r>
            <a:r>
              <a:rPr lang="en-U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from the </a:t>
            </a:r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definition</a:t>
            </a:r>
            <a:r>
              <a:rPr lang="en-U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of foreign contribution.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69B827A-ECDD-D677-AAC8-F799998D5F9C}"/>
              </a:ext>
            </a:extLst>
          </p:cNvPr>
          <p:cNvSpPr/>
          <p:nvPr/>
        </p:nvSpPr>
        <p:spPr>
          <a:xfrm>
            <a:off x="912269" y="4676314"/>
            <a:ext cx="6893998" cy="124138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4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 educational institution in India offers courses and has foreign students enrolled. A person from the U.S. pays ₹5,00,000 as tuition fees for these foreign student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F07EA55-B43D-3971-FADB-CB48EC705EF0}"/>
              </a:ext>
            </a:extLst>
          </p:cNvPr>
          <p:cNvSpPr/>
          <p:nvPr/>
        </p:nvSpPr>
        <p:spPr>
          <a:xfrm>
            <a:off x="8111067" y="4676314"/>
            <a:ext cx="5708172" cy="12413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4" algn="ctr"/>
            <a:r>
              <a:rPr lang="en-US" sz="2000" b="1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</a:t>
            </a:r>
            <a:r>
              <a:rPr lang="en-US" sz="2000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it will not be considered as FC because the person has made the transfer of ₹ 5 Lakh for these foreign students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7E3B2D-7A5C-D30C-AA13-72A50E600D46}"/>
              </a:ext>
            </a:extLst>
          </p:cNvPr>
          <p:cNvSpPr/>
          <p:nvPr/>
        </p:nvSpPr>
        <p:spPr>
          <a:xfrm>
            <a:off x="912269" y="6209278"/>
            <a:ext cx="6893998" cy="124138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4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 educational institution in India offers courses and has foreign students enrolled. A person from the U.S. donates ₹10,00,000 to the educational Institution.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AAA0370-F47C-2A6A-7C40-1993514D9C27}"/>
              </a:ext>
            </a:extLst>
          </p:cNvPr>
          <p:cNvSpPr/>
          <p:nvPr/>
        </p:nvSpPr>
        <p:spPr>
          <a:xfrm>
            <a:off x="8111067" y="6209278"/>
            <a:ext cx="5708172" cy="12413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4" algn="ctr"/>
            <a:r>
              <a:rPr lang="en-US" sz="2000" b="1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Yes</a:t>
            </a:r>
            <a:r>
              <a:rPr lang="en-US" sz="2000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it will be considered as FC because the person has made the transfer of ₹ 10 Lakh for reasons which are not in the ordinary course of business</a:t>
            </a:r>
          </a:p>
        </p:txBody>
      </p:sp>
    </p:spTree>
    <p:extLst>
      <p:ext uri="{BB962C8B-B14F-4D97-AF65-F5344CB8AC3E}">
        <p14:creationId xmlns:p14="http://schemas.microsoft.com/office/powerpoint/2010/main" val="2056436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/>
          <p:cNvSpPr/>
          <p:nvPr/>
        </p:nvSpPr>
        <p:spPr>
          <a:xfrm>
            <a:off x="0" y="-292462"/>
            <a:ext cx="14656051" cy="8522061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17" descr="Presentation Slides-06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68491" y="228600"/>
            <a:ext cx="539332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7"/>
          <p:cNvSpPr txBox="1"/>
          <p:nvPr/>
        </p:nvSpPr>
        <p:spPr>
          <a:xfrm>
            <a:off x="856902" y="1143000"/>
            <a:ext cx="1213096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latin typeface="Roboto"/>
                <a:ea typeface="Roboto"/>
                <a:cs typeface="Roboto"/>
              </a:rPr>
              <a:t>Section-3 Prohibition to accept Foreign Contribution</a:t>
            </a:r>
            <a:endParaRPr sz="40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" name="Google Shape;147;p17"/>
          <p:cNvSpPr/>
          <p:nvPr/>
        </p:nvSpPr>
        <p:spPr>
          <a:xfrm flipV="1">
            <a:off x="933101" y="1859281"/>
            <a:ext cx="11576304" cy="45719"/>
          </a:xfrm>
          <a:prstGeom prst="rect">
            <a:avLst/>
          </a:prstGeom>
          <a:solidFill>
            <a:srgbClr val="8AAA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7"/>
          <p:cNvSpPr txBox="1"/>
          <p:nvPr/>
        </p:nvSpPr>
        <p:spPr>
          <a:xfrm>
            <a:off x="76200" y="78486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200" b="1" dirty="0">
                <a:solidFill>
                  <a:srgbClr val="8AAA3F"/>
                </a:solidFill>
                <a:latin typeface="Roboto"/>
                <a:ea typeface="Roboto"/>
                <a:cs typeface="Roboto"/>
                <a:sym typeface="Roboto"/>
              </a:rPr>
              <a:t>vkalra.com</a:t>
            </a:r>
            <a:endParaRPr sz="1200" b="1" dirty="0">
              <a:solidFill>
                <a:srgbClr val="8AAA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CD7BA34-5A6C-A5C6-E73C-87FF7A875452}"/>
              </a:ext>
            </a:extLst>
          </p:cNvPr>
          <p:cNvSpPr/>
          <p:nvPr/>
        </p:nvSpPr>
        <p:spPr>
          <a:xfrm>
            <a:off x="9716668" y="2716814"/>
            <a:ext cx="1774464" cy="98334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Candidate for Election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7731C58-32D2-BA21-BFF2-BE73DCFA3A96}"/>
              </a:ext>
            </a:extLst>
          </p:cNvPr>
          <p:cNvSpPr/>
          <p:nvPr/>
        </p:nvSpPr>
        <p:spPr>
          <a:xfrm>
            <a:off x="93293" y="4003985"/>
            <a:ext cx="2287768" cy="17933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-Correspondent</a:t>
            </a:r>
          </a:p>
          <a:p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-Columnist</a:t>
            </a:r>
          </a:p>
          <a:p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-Cartoonist</a:t>
            </a:r>
          </a:p>
          <a:p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-Editor</a:t>
            </a:r>
          </a:p>
          <a:p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-Publisher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35BEB06-3E22-8B2D-A1C2-B8690385DC66}"/>
              </a:ext>
            </a:extLst>
          </p:cNvPr>
          <p:cNvSpPr/>
          <p:nvPr/>
        </p:nvSpPr>
        <p:spPr>
          <a:xfrm>
            <a:off x="3036549" y="2716814"/>
            <a:ext cx="1774464" cy="98334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Government Related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F3C0578-49BF-6F46-12A4-9C8000489DCB}"/>
              </a:ext>
            </a:extLst>
          </p:cNvPr>
          <p:cNvSpPr/>
          <p:nvPr/>
        </p:nvSpPr>
        <p:spPr>
          <a:xfrm>
            <a:off x="2779897" y="4021176"/>
            <a:ext cx="2287768" cy="17933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-Public Servant</a:t>
            </a:r>
          </a:p>
          <a:p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(Sec 21 of IPC)</a:t>
            </a:r>
          </a:p>
          <a:p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-Judge</a:t>
            </a:r>
          </a:p>
          <a:p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-Government</a:t>
            </a:r>
          </a:p>
          <a:p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Servant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3915BAE-1611-4886-AEED-D324C0A59859}"/>
              </a:ext>
            </a:extLst>
          </p:cNvPr>
          <p:cNvSpPr/>
          <p:nvPr/>
        </p:nvSpPr>
        <p:spPr>
          <a:xfrm>
            <a:off x="401569" y="2723686"/>
            <a:ext cx="1774464" cy="98334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Members of Registered Newspaper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D1CC7B6-6364-F73C-ECC3-DA20FAD68982}"/>
              </a:ext>
            </a:extLst>
          </p:cNvPr>
          <p:cNvSpPr/>
          <p:nvPr/>
        </p:nvSpPr>
        <p:spPr>
          <a:xfrm>
            <a:off x="2345702" y="6150786"/>
            <a:ext cx="3156159" cy="13260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-Employee of any</a:t>
            </a:r>
          </a:p>
          <a:p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corporation(Co)/body</a:t>
            </a:r>
          </a:p>
          <a:p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controlled/ owned by</a:t>
            </a:r>
          </a:p>
          <a:p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Government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DBDBF82-D5C2-92DC-947E-17DFDF9C8CC6}"/>
              </a:ext>
            </a:extLst>
          </p:cNvPr>
          <p:cNvSpPr/>
          <p:nvPr/>
        </p:nvSpPr>
        <p:spPr>
          <a:xfrm>
            <a:off x="5671529" y="2716814"/>
            <a:ext cx="3184623" cy="98334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Associations or Co’s in the production/broadcast of news or current affairs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D5CF014-35E2-63B1-460F-81F096D8F3C9}"/>
              </a:ext>
            </a:extLst>
          </p:cNvPr>
          <p:cNvSpPr/>
          <p:nvPr/>
        </p:nvSpPr>
        <p:spPr>
          <a:xfrm>
            <a:off x="5466501" y="4006467"/>
            <a:ext cx="3643640" cy="17933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-Audio News</a:t>
            </a:r>
          </a:p>
          <a:p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-Audio Visual News</a:t>
            </a:r>
          </a:p>
          <a:p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-Current Affair </a:t>
            </a:r>
            <a:r>
              <a:rPr lang="en-U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Programmes</a:t>
            </a:r>
            <a:endParaRPr lang="en-US" sz="20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-Other modes of mass</a:t>
            </a:r>
          </a:p>
          <a:p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Communication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A4BEA46-72EC-41DB-83AA-494EEC1C3DF3}"/>
              </a:ext>
            </a:extLst>
          </p:cNvPr>
          <p:cNvSpPr/>
          <p:nvPr/>
        </p:nvSpPr>
        <p:spPr>
          <a:xfrm>
            <a:off x="6040124" y="6150786"/>
            <a:ext cx="2447434" cy="132604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CCCEP related to above Association or Co’s above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1BECA0E-12FF-E07F-2340-1EB6882E6C26}"/>
              </a:ext>
            </a:extLst>
          </p:cNvPr>
          <p:cNvSpPr/>
          <p:nvPr/>
        </p:nvSpPr>
        <p:spPr>
          <a:xfrm>
            <a:off x="9716668" y="4133933"/>
            <a:ext cx="1774464" cy="141157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Member of any Legislature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1185EC8-8FA5-A754-7A1E-09E6590B000E}"/>
              </a:ext>
            </a:extLst>
          </p:cNvPr>
          <p:cNvSpPr/>
          <p:nvPr/>
        </p:nvSpPr>
        <p:spPr>
          <a:xfrm>
            <a:off x="12351648" y="2723686"/>
            <a:ext cx="2056175" cy="98334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Political Party or office-bearer there of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3369632-7229-B325-8692-8FC91CD7D8DA}"/>
              </a:ext>
            </a:extLst>
          </p:cNvPr>
          <p:cNvSpPr/>
          <p:nvPr/>
        </p:nvSpPr>
        <p:spPr>
          <a:xfrm>
            <a:off x="12351739" y="4172828"/>
            <a:ext cx="2056175" cy="138833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Organization of a political nature under </a:t>
            </a:r>
            <a:r>
              <a:rPr lang="en-US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section 5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A20E3DF-0DBE-B71E-F282-B32CD3ACD187}"/>
              </a:ext>
            </a:extLst>
          </p:cNvPr>
          <p:cNvSpPr/>
          <p:nvPr/>
        </p:nvSpPr>
        <p:spPr>
          <a:xfrm>
            <a:off x="10254623" y="6111118"/>
            <a:ext cx="3410577" cy="135050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Individuals or associations who have been prohibited from receiving foreign contribution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74955F-CDAA-2722-E2FC-C4D4FE0EA557}"/>
              </a:ext>
            </a:extLst>
          </p:cNvPr>
          <p:cNvSpPr txBox="1"/>
          <p:nvPr/>
        </p:nvSpPr>
        <p:spPr>
          <a:xfrm>
            <a:off x="431151" y="2136132"/>
            <a:ext cx="11162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(1) No foreign contribution shall be accepted by</a:t>
            </a:r>
          </a:p>
        </p:txBody>
      </p:sp>
    </p:spTree>
    <p:extLst>
      <p:ext uri="{BB962C8B-B14F-4D97-AF65-F5344CB8AC3E}">
        <p14:creationId xmlns:p14="http://schemas.microsoft.com/office/powerpoint/2010/main" val="3184939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14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2" animBg="1"/>
      <p:bldP spid="6" grpId="0" animBg="1"/>
      <p:bldP spid="7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>
          <a:extLst>
            <a:ext uri="{FF2B5EF4-FFF2-40B4-BE49-F238E27FC236}">
              <a16:creationId xmlns:a16="http://schemas.microsoft.com/office/drawing/2014/main" id="{D1673919-5EDD-31BE-6DA1-333849F95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>
            <a:extLst>
              <a:ext uri="{FF2B5EF4-FFF2-40B4-BE49-F238E27FC236}">
                <a16:creationId xmlns:a16="http://schemas.microsoft.com/office/drawing/2014/main" id="{4C883395-4EFD-D0A0-DE34-A7F33B2623BF}"/>
              </a:ext>
            </a:extLst>
          </p:cNvPr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17" descr="Presentation Slides-04.png">
            <a:extLst>
              <a:ext uri="{FF2B5EF4-FFF2-40B4-BE49-F238E27FC236}">
                <a16:creationId xmlns:a16="http://schemas.microsoft.com/office/drawing/2014/main" id="{F4B2DC95-69D6-7ACF-76EB-8AC532BE791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1701"/>
            <a:ext cx="14630397" cy="822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7" descr="Presentation Slides-06.png">
            <a:extLst>
              <a:ext uri="{FF2B5EF4-FFF2-40B4-BE49-F238E27FC236}">
                <a16:creationId xmlns:a16="http://schemas.microsoft.com/office/drawing/2014/main" id="{216A7ED4-D887-2844-5429-16D37FA1A0D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68491" y="228600"/>
            <a:ext cx="539332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7">
            <a:extLst>
              <a:ext uri="{FF2B5EF4-FFF2-40B4-BE49-F238E27FC236}">
                <a16:creationId xmlns:a16="http://schemas.microsoft.com/office/drawing/2014/main" id="{8D7F07EE-EB2A-69E8-145E-53E8010DC035}"/>
              </a:ext>
            </a:extLst>
          </p:cNvPr>
          <p:cNvSpPr txBox="1"/>
          <p:nvPr/>
        </p:nvSpPr>
        <p:spPr>
          <a:xfrm>
            <a:off x="838200" y="685801"/>
            <a:ext cx="1040635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latin typeface="Roboto"/>
                <a:ea typeface="Roboto"/>
                <a:cs typeface="Roboto"/>
                <a:sym typeface="Roboto"/>
              </a:rPr>
              <a:t>Foreign Hospitality(Section 2(</a:t>
            </a:r>
            <a:r>
              <a:rPr lang="en-US" sz="4000" b="1" dirty="0" err="1"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-US" sz="4000" b="1" dirty="0">
                <a:latin typeface="Roboto"/>
                <a:ea typeface="Roboto"/>
                <a:cs typeface="Roboto"/>
                <a:sym typeface="Roboto"/>
              </a:rPr>
              <a:t>))</a:t>
            </a:r>
            <a:endParaRPr sz="40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" name="Google Shape;147;p17">
            <a:extLst>
              <a:ext uri="{FF2B5EF4-FFF2-40B4-BE49-F238E27FC236}">
                <a16:creationId xmlns:a16="http://schemas.microsoft.com/office/drawing/2014/main" id="{EA42A96A-3CBD-645D-0635-82EC6D4F8316}"/>
              </a:ext>
            </a:extLst>
          </p:cNvPr>
          <p:cNvSpPr/>
          <p:nvPr/>
        </p:nvSpPr>
        <p:spPr>
          <a:xfrm flipV="1">
            <a:off x="914399" y="1402082"/>
            <a:ext cx="10007426" cy="45719"/>
          </a:xfrm>
          <a:prstGeom prst="rect">
            <a:avLst/>
          </a:prstGeom>
          <a:solidFill>
            <a:srgbClr val="8AAA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7">
            <a:extLst>
              <a:ext uri="{FF2B5EF4-FFF2-40B4-BE49-F238E27FC236}">
                <a16:creationId xmlns:a16="http://schemas.microsoft.com/office/drawing/2014/main" id="{80FF9D19-8345-B3B6-2D6E-1DCD4CA43430}"/>
              </a:ext>
            </a:extLst>
          </p:cNvPr>
          <p:cNvSpPr txBox="1"/>
          <p:nvPr/>
        </p:nvSpPr>
        <p:spPr>
          <a:xfrm>
            <a:off x="838200" y="2133600"/>
            <a:ext cx="9032700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8AAA3F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800" b="1" dirty="0">
              <a:solidFill>
                <a:srgbClr val="8AAA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" name="Google Shape;150;p17">
            <a:extLst>
              <a:ext uri="{FF2B5EF4-FFF2-40B4-BE49-F238E27FC236}">
                <a16:creationId xmlns:a16="http://schemas.microsoft.com/office/drawing/2014/main" id="{EDCD1821-2A2D-2559-AE72-D730AF0265C5}"/>
              </a:ext>
            </a:extLst>
          </p:cNvPr>
          <p:cNvSpPr txBox="1"/>
          <p:nvPr/>
        </p:nvSpPr>
        <p:spPr>
          <a:xfrm>
            <a:off x="76200" y="78486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200" b="1">
                <a:solidFill>
                  <a:srgbClr val="8AAA3F"/>
                </a:solidFill>
                <a:latin typeface="Roboto"/>
                <a:ea typeface="Roboto"/>
                <a:cs typeface="Roboto"/>
                <a:sym typeface="Roboto"/>
              </a:rPr>
              <a:t>vkalra.com</a:t>
            </a:r>
            <a:endParaRPr sz="1200" b="1">
              <a:solidFill>
                <a:srgbClr val="8AAA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EBC997-351F-CD9E-B83B-360E43B8C1D1}"/>
              </a:ext>
            </a:extLst>
          </p:cNvPr>
          <p:cNvSpPr txBox="1"/>
          <p:nvPr/>
        </p:nvSpPr>
        <p:spPr>
          <a:xfrm>
            <a:off x="856810" y="2079448"/>
            <a:ext cx="129353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“Foreign </a:t>
            </a: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</a:t>
            </a:r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ospitality”</a:t>
            </a:r>
            <a:r>
              <a:rPr lang="en-U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means any offer, not being a purely </a:t>
            </a:r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casual one</a:t>
            </a:r>
            <a:r>
              <a:rPr lang="en-U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made in </a:t>
            </a:r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cash or kind</a:t>
            </a:r>
            <a:r>
              <a:rPr lang="en-U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by a </a:t>
            </a:r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foreign</a:t>
            </a:r>
            <a:r>
              <a:rPr lang="en-U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source</a:t>
            </a:r>
            <a:r>
              <a:rPr lang="en-U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for providing a person with the </a:t>
            </a:r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costs of travel to any foreign country </a:t>
            </a:r>
            <a:r>
              <a:rPr lang="en-U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or territory or with </a:t>
            </a:r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free</a:t>
            </a:r>
            <a:r>
              <a:rPr lang="en-U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boarding</a:t>
            </a:r>
            <a:r>
              <a:rPr lang="en-U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lodging</a:t>
            </a:r>
            <a:r>
              <a:rPr lang="en-U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transport or medical treatment;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C93BD9-0457-E6BE-88C9-B7CD05CDD7E8}"/>
              </a:ext>
            </a:extLst>
          </p:cNvPr>
          <p:cNvSpPr txBox="1"/>
          <p:nvPr/>
        </p:nvSpPr>
        <p:spPr>
          <a:xfrm>
            <a:off x="856810" y="3290932"/>
            <a:ext cx="1293539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20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/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Not Purely Casual: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hospitality must be a </a:t>
            </a:r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formal offer</a:t>
            </a:r>
            <a:r>
              <a:rPr lang="en-U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and not just a casual or incidental gift. </a:t>
            </a:r>
          </a:p>
          <a:p>
            <a:pPr algn="l"/>
            <a:endParaRPr lang="en-US" sz="20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/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In Cash or Kind: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hospitality can be provided in </a:t>
            </a:r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two</a:t>
            </a:r>
            <a:r>
              <a:rPr lang="en-U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forms: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Cash:</a:t>
            </a:r>
            <a:r>
              <a:rPr lang="en-U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Direct financial assistance to cover the cost of travel, lodging, etc.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Kind:</a:t>
            </a:r>
            <a:r>
              <a:rPr lang="en-U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Non-monetary offerings, such as providing travel tickets, free accommodation, or meals.</a:t>
            </a:r>
          </a:p>
          <a:p>
            <a:pPr algn="l"/>
            <a:endParaRPr lang="en-US" sz="20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 Medical Treatment: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It also covers any offer of </a:t>
            </a:r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free</a:t>
            </a:r>
            <a:r>
              <a:rPr lang="en-U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medical</a:t>
            </a:r>
            <a:r>
              <a:rPr lang="en-U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treatment</a:t>
            </a:r>
            <a:r>
              <a:rPr lang="en-U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or </a:t>
            </a:r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healthcare</a:t>
            </a:r>
            <a:r>
              <a:rPr lang="en-U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provided by the </a:t>
            </a:r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foreign</a:t>
            </a:r>
            <a:r>
              <a:rPr lang="en-U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source</a:t>
            </a:r>
            <a:r>
              <a:rPr lang="en-U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which might include everything from consultations and surgeries to medication and hospital stays.</a:t>
            </a:r>
          </a:p>
        </p:txBody>
      </p:sp>
    </p:spTree>
    <p:extLst>
      <p:ext uri="{BB962C8B-B14F-4D97-AF65-F5344CB8AC3E}">
        <p14:creationId xmlns:p14="http://schemas.microsoft.com/office/powerpoint/2010/main" val="2566156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17" descr="Presentation Slides-0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7" descr="Presentation Slides-06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68491" y="228600"/>
            <a:ext cx="539332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7"/>
          <p:cNvSpPr txBox="1"/>
          <p:nvPr/>
        </p:nvSpPr>
        <p:spPr>
          <a:xfrm>
            <a:off x="838200" y="685801"/>
            <a:ext cx="1040635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latin typeface="Roboto"/>
                <a:ea typeface="Roboto"/>
                <a:cs typeface="Roboto"/>
                <a:sym typeface="Roboto"/>
              </a:rPr>
              <a:t>Foreign contribution v/s Foreign Hospitality</a:t>
            </a:r>
            <a:endParaRPr sz="40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" name="Google Shape;147;p17"/>
          <p:cNvSpPr/>
          <p:nvPr/>
        </p:nvSpPr>
        <p:spPr>
          <a:xfrm flipV="1">
            <a:off x="914399" y="1402082"/>
            <a:ext cx="10007426" cy="45719"/>
          </a:xfrm>
          <a:prstGeom prst="rect">
            <a:avLst/>
          </a:prstGeom>
          <a:solidFill>
            <a:srgbClr val="8AAA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7"/>
          <p:cNvSpPr txBox="1"/>
          <p:nvPr/>
        </p:nvSpPr>
        <p:spPr>
          <a:xfrm>
            <a:off x="838200" y="2133600"/>
            <a:ext cx="9032700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8AAA3F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800" b="1" dirty="0">
              <a:solidFill>
                <a:srgbClr val="8AAA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" name="Google Shape;150;p17"/>
          <p:cNvSpPr txBox="1"/>
          <p:nvPr/>
        </p:nvSpPr>
        <p:spPr>
          <a:xfrm>
            <a:off x="76200" y="78486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200" b="1">
                <a:solidFill>
                  <a:srgbClr val="8AAA3F"/>
                </a:solidFill>
                <a:latin typeface="Roboto"/>
                <a:ea typeface="Roboto"/>
                <a:cs typeface="Roboto"/>
                <a:sym typeface="Roboto"/>
              </a:rPr>
              <a:t>vkalra.com</a:t>
            </a:r>
            <a:endParaRPr sz="1200" b="1">
              <a:solidFill>
                <a:srgbClr val="8AAA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EAE7420-DC7B-8692-929C-77189EBC72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975545"/>
              </p:ext>
            </p:extLst>
          </p:nvPr>
        </p:nvGraphicFramePr>
        <p:xfrm>
          <a:off x="955500" y="1821179"/>
          <a:ext cx="12608100" cy="5866553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2546044">
                  <a:extLst>
                    <a:ext uri="{9D8B030D-6E8A-4147-A177-3AD203B41FA5}">
                      <a16:colId xmlns:a16="http://schemas.microsoft.com/office/drawing/2014/main" val="224820854"/>
                    </a:ext>
                  </a:extLst>
                </a:gridCol>
                <a:gridCol w="4994305">
                  <a:extLst>
                    <a:ext uri="{9D8B030D-6E8A-4147-A177-3AD203B41FA5}">
                      <a16:colId xmlns:a16="http://schemas.microsoft.com/office/drawing/2014/main" val="652311594"/>
                    </a:ext>
                  </a:extLst>
                </a:gridCol>
                <a:gridCol w="5067751">
                  <a:extLst>
                    <a:ext uri="{9D8B030D-6E8A-4147-A177-3AD203B41FA5}">
                      <a16:colId xmlns:a16="http://schemas.microsoft.com/office/drawing/2014/main" val="536789240"/>
                    </a:ext>
                  </a:extLst>
                </a:gridCol>
              </a:tblGrid>
              <a:tr h="8329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Aspect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Foreign Contribution (FC)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Foreign Hospitality (FH)</a:t>
                      </a: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3362016"/>
                  </a:ext>
                </a:extLst>
              </a:tr>
              <a:tr h="12652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Definition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Any donation, delivery, or transfer made by a foreign source in the form of currency, articles, or securities. (Section 2(h))</a:t>
                      </a:r>
                    </a:p>
                  </a:txBody>
                  <a:tcPr marL="9525" marR="9525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Any offer, not being a purely casual one, made by a foreign source for covering travel, boarding, lodging, transport, or medical treatment costs. (Section 2(</a:t>
                      </a:r>
                      <a:r>
                        <a:rPr lang="en-US" sz="1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i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))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4214647"/>
                  </a:ext>
                </a:extLst>
              </a:tr>
              <a:tr h="1256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Purpose &amp; Nature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525" marR="9525" marT="9525" marB="0"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Given for </a:t>
                      </a:r>
                      <a:r>
                        <a:rPr lang="en-US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supporting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en-US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cultural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, </a:t>
                      </a:r>
                      <a:r>
                        <a:rPr lang="en-US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economic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, </a:t>
                      </a:r>
                      <a:r>
                        <a:rPr lang="en-US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educational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, </a:t>
                      </a:r>
                      <a:r>
                        <a:rPr lang="en-US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religious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, or </a:t>
                      </a:r>
                      <a:r>
                        <a:rPr lang="en-US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social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programs in India.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Offered to </a:t>
                      </a:r>
                      <a:r>
                        <a:rPr lang="en-US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individuals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for travel expenses while visiting a foreign country.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39934214"/>
                  </a:ext>
                </a:extLst>
              </a:tr>
              <a:tr h="1256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Regulatory Requirement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Requires </a:t>
                      </a:r>
                      <a:r>
                        <a:rPr lang="en-US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registration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or </a:t>
                      </a:r>
                      <a:r>
                        <a:rPr lang="en-US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prior permission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from the Central Government to receive FC. (Section 11)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Requires </a:t>
                      </a:r>
                      <a:r>
                        <a:rPr lang="en-US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prior permission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from the Central Government before accepting FH. (Section 6)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45331303"/>
                  </a:ext>
                </a:extLst>
              </a:tr>
              <a:tr h="1256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Who Can Receive?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Organizations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, </a:t>
                      </a:r>
                      <a:r>
                        <a:rPr lang="en-US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associations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, </a:t>
                      </a:r>
                      <a:r>
                        <a:rPr lang="en-US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NGOs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, and certain </a:t>
                      </a:r>
                      <a:r>
                        <a:rPr lang="en-US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individuals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with a defined purpose.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Legislators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, </a:t>
                      </a:r>
                      <a:r>
                        <a:rPr lang="en-US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political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en-US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party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en-US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office-bearers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, </a:t>
                      </a:r>
                      <a:r>
                        <a:rPr lang="en-US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judges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, </a:t>
                      </a:r>
                      <a:r>
                        <a:rPr lang="en-US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government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en-US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employees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, etc., but only with prior government approval.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74904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7578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17" descr="Presentation Slides-0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932" y="-33866"/>
            <a:ext cx="14630397" cy="822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7" descr="Presentation Slides-06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68491" y="228600"/>
            <a:ext cx="539332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7"/>
          <p:cNvSpPr txBox="1"/>
          <p:nvPr/>
        </p:nvSpPr>
        <p:spPr>
          <a:xfrm>
            <a:off x="856902" y="1143000"/>
            <a:ext cx="1301158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latin typeface="Roboto"/>
                <a:ea typeface="Roboto"/>
                <a:cs typeface="Roboto"/>
              </a:rPr>
              <a:t>Utilization of FC</a:t>
            </a:r>
            <a:endParaRPr sz="40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" name="Google Shape;147;p17"/>
          <p:cNvSpPr/>
          <p:nvPr/>
        </p:nvSpPr>
        <p:spPr>
          <a:xfrm flipV="1">
            <a:off x="933101" y="1859281"/>
            <a:ext cx="11576304" cy="45719"/>
          </a:xfrm>
          <a:prstGeom prst="rect">
            <a:avLst/>
          </a:prstGeom>
          <a:solidFill>
            <a:srgbClr val="8AAA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7"/>
          <p:cNvSpPr txBox="1"/>
          <p:nvPr/>
        </p:nvSpPr>
        <p:spPr>
          <a:xfrm>
            <a:off x="76200" y="78486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200" b="1">
                <a:solidFill>
                  <a:srgbClr val="8AAA3F"/>
                </a:solidFill>
                <a:latin typeface="Roboto"/>
                <a:ea typeface="Roboto"/>
                <a:cs typeface="Roboto"/>
                <a:sym typeface="Roboto"/>
              </a:rPr>
              <a:t>vkalra.com</a:t>
            </a:r>
            <a:endParaRPr sz="1200" b="1">
              <a:solidFill>
                <a:srgbClr val="8AAA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543118-06CC-885A-39BA-91801AD61034}"/>
              </a:ext>
            </a:extLst>
          </p:cNvPr>
          <p:cNvSpPr txBox="1"/>
          <p:nvPr/>
        </p:nvSpPr>
        <p:spPr>
          <a:xfrm>
            <a:off x="856902" y="2231846"/>
            <a:ext cx="13011589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2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2400" b="1" u="sng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Section 8- Restriction to utilize foreign contribution</a:t>
            </a:r>
          </a:p>
          <a:p>
            <a:endParaRPr lang="en-US" sz="22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22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Utilization of Contributions:</a:t>
            </a:r>
            <a:r>
              <a:rPr lang="en-US" sz="2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r>
              <a:rPr lang="en-US" sz="2200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Registered persons/entities must use foreign contributions for the </a:t>
            </a:r>
            <a:r>
              <a:rPr lang="en-US" sz="2200" b="1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specified</a:t>
            </a:r>
            <a:r>
              <a:rPr lang="en-US" sz="2200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200" b="1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purpose</a:t>
            </a:r>
            <a:r>
              <a:rPr lang="en-US" sz="2200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they were received for</a:t>
            </a:r>
            <a:r>
              <a:rPr lang="en-US" sz="2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endParaRPr lang="en-US" sz="2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22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Prohibition on Speculative Business:</a:t>
            </a:r>
            <a:r>
              <a:rPr lang="en-US" sz="2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r>
              <a:rPr lang="en-US" sz="2200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Foreign contributions and income cannot be used for </a:t>
            </a:r>
            <a:r>
              <a:rPr lang="en-US" sz="2200" b="1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speculative</a:t>
            </a:r>
            <a:r>
              <a:rPr lang="en-US" sz="2200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200" b="1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business</a:t>
            </a:r>
            <a:r>
              <a:rPr lang="en-US" sz="2200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as per </a:t>
            </a:r>
            <a:r>
              <a:rPr lang="en-US" sz="2200" b="1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Rules</a:t>
            </a:r>
            <a:r>
              <a:rPr lang="en-US" sz="2200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defined by the Central Government</a:t>
            </a:r>
            <a:r>
              <a:rPr lang="en-US" sz="2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endParaRPr lang="en-US" sz="22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2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Administrative Expenses:</a:t>
            </a:r>
            <a:r>
              <a:rPr lang="en-US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r>
              <a:rPr lang="en-US" sz="22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Up to </a:t>
            </a:r>
            <a:r>
              <a:rPr lang="en-US" sz="2200" b="1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20%</a:t>
            </a:r>
            <a:r>
              <a:rPr lang="en-US" sz="22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of the foreign contribution can be used for administrative expenses each year.</a:t>
            </a:r>
          </a:p>
          <a:p>
            <a:r>
              <a:rPr lang="en-US" sz="22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If administrative expenses </a:t>
            </a:r>
            <a:r>
              <a:rPr lang="en-US" sz="2200" b="1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exceed 20%</a:t>
            </a:r>
            <a:r>
              <a:rPr lang="en-US" sz="22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prior approval from the Central Government is required.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2E66A6D-FA74-EE8B-C95E-E567F6EBB42B}"/>
              </a:ext>
            </a:extLst>
          </p:cNvPr>
          <p:cNvSpPr/>
          <p:nvPr/>
        </p:nvSpPr>
        <p:spPr>
          <a:xfrm>
            <a:off x="933101" y="7209570"/>
            <a:ext cx="12359566" cy="5322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4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Limit of Administrative Expenditure was amended from </a:t>
            </a:r>
            <a:r>
              <a:rPr lang="en-US" sz="2000" b="1" i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50 % to 20%</a:t>
            </a:r>
            <a:r>
              <a:rPr lang="en-US" sz="2000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via Amendment in </a:t>
            </a:r>
            <a:r>
              <a:rPr lang="en-US" sz="2000" b="1" i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2020</a:t>
            </a:r>
            <a:r>
              <a:rPr lang="en-US" sz="2000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2327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17" descr="Presentation Slides-0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932" y="-33866"/>
            <a:ext cx="14630397" cy="822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7" descr="Presentation Slides-06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68491" y="228600"/>
            <a:ext cx="539332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7"/>
          <p:cNvSpPr txBox="1"/>
          <p:nvPr/>
        </p:nvSpPr>
        <p:spPr>
          <a:xfrm>
            <a:off x="856902" y="1143000"/>
            <a:ext cx="1301158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latin typeface="Roboto"/>
                <a:ea typeface="Roboto"/>
                <a:cs typeface="Roboto"/>
              </a:rPr>
              <a:t>Administrative Expenses</a:t>
            </a:r>
            <a:endParaRPr sz="40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" name="Google Shape;147;p17"/>
          <p:cNvSpPr/>
          <p:nvPr/>
        </p:nvSpPr>
        <p:spPr>
          <a:xfrm flipV="1">
            <a:off x="933101" y="1859281"/>
            <a:ext cx="11576304" cy="45719"/>
          </a:xfrm>
          <a:prstGeom prst="rect">
            <a:avLst/>
          </a:prstGeom>
          <a:solidFill>
            <a:srgbClr val="8AAA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7"/>
          <p:cNvSpPr txBox="1"/>
          <p:nvPr/>
        </p:nvSpPr>
        <p:spPr>
          <a:xfrm>
            <a:off x="76200" y="78486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200" b="1">
                <a:solidFill>
                  <a:srgbClr val="8AAA3F"/>
                </a:solidFill>
                <a:latin typeface="Roboto"/>
                <a:ea typeface="Roboto"/>
                <a:cs typeface="Roboto"/>
                <a:sym typeface="Roboto"/>
              </a:rPr>
              <a:t>vkalra.com</a:t>
            </a:r>
            <a:endParaRPr sz="1200" b="1">
              <a:solidFill>
                <a:srgbClr val="8AAA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3EAB3B5-A36B-D10B-5F42-4805131B68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1133123"/>
              </p:ext>
            </p:extLst>
          </p:nvPr>
        </p:nvGraphicFramePr>
        <p:xfrm>
          <a:off x="823126" y="2365489"/>
          <a:ext cx="12935390" cy="5262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907575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>
                                            <p:graphicEl>
                                              <a:dgm id="{AF83A0D6-C88D-4CAD-9912-19E0128788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>
                                            <p:graphicEl>
                                              <a:dgm id="{AF83A0D6-C88D-4CAD-9912-19E0128788E2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>
                                            <p:graphicEl>
                                              <a:dgm id="{40BDA994-E004-4BA1-9EE3-EB92C6DCB7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>
                                            <p:graphicEl>
                                              <a:dgm id="{40BDA994-E004-4BA1-9EE3-EB92C6DCB7CB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>
                                            <p:graphicEl>
                                              <a:dgm id="{493AA7D2-AE6C-41F9-9BDC-690A260305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>
                                            <p:graphicEl>
                                              <a:dgm id="{493AA7D2-AE6C-41F9-9BDC-690A2603057B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">
                                            <p:graphicEl>
                                              <a:dgm id="{DEF870F8-F82F-4A39-B50F-03C0DF4E4F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">
                                            <p:graphicEl>
                                              <a:dgm id="{DEF870F8-F82F-4A39-B50F-03C0DF4E4F07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">
                                            <p:graphicEl>
                                              <a:dgm id="{64BBEC5F-4A8D-438E-AB9B-398AF27CC8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">
                                            <p:graphicEl>
                                              <a:dgm id="{64BBEC5F-4A8D-438E-AB9B-398AF27CC8D3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4">
                                            <p:graphicEl>
                                              <a:dgm id="{10CF6A98-03AB-4ADE-BCAD-764269840B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4">
                                            <p:graphicEl>
                                              <a:dgm id="{10CF6A98-03AB-4ADE-BCAD-764269840BC8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4">
                                            <p:graphicEl>
                                              <a:dgm id="{C41D3728-132D-4513-8487-63279A16E2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4">
                                            <p:graphicEl>
                                              <a:dgm id="{C41D3728-132D-4513-8487-63279A16E2C5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14" descr="D:\Anuradha 2018\2021\Verendra Kalra &amp; Co\Presentation Slides\JPG\Presentation Slides-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3867" y="0"/>
            <a:ext cx="14731999" cy="82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 descr="Presentation Slides-06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68400" y="228600"/>
            <a:ext cx="539514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76200" y="78486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8AAA3F"/>
                </a:solidFill>
                <a:latin typeface="Roboto"/>
                <a:ea typeface="Roboto"/>
                <a:cs typeface="Roboto"/>
                <a:sym typeface="Roboto"/>
              </a:rPr>
              <a:t>vkalra.com</a:t>
            </a:r>
            <a:endParaRPr sz="1200" b="1">
              <a:solidFill>
                <a:srgbClr val="8AAA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Google Shape;96;p14">
            <a:extLst>
              <a:ext uri="{FF2B5EF4-FFF2-40B4-BE49-F238E27FC236}">
                <a16:creationId xmlns:a16="http://schemas.microsoft.com/office/drawing/2014/main" id="{C2D72D76-7279-B39B-673F-5A17A2C699E2}"/>
              </a:ext>
            </a:extLst>
          </p:cNvPr>
          <p:cNvSpPr txBox="1"/>
          <p:nvPr/>
        </p:nvSpPr>
        <p:spPr>
          <a:xfrm>
            <a:off x="800814" y="1076156"/>
            <a:ext cx="557528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latin typeface="Roboto"/>
                <a:ea typeface="Roboto"/>
                <a:cs typeface="Roboto"/>
                <a:sym typeface="Roboto"/>
              </a:rPr>
              <a:t>Contents</a:t>
            </a:r>
            <a:endParaRPr sz="40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Google Shape;97;p14">
            <a:extLst>
              <a:ext uri="{FF2B5EF4-FFF2-40B4-BE49-F238E27FC236}">
                <a16:creationId xmlns:a16="http://schemas.microsoft.com/office/drawing/2014/main" id="{1CF3476D-66EC-BBFB-0F73-2A166602AE16}"/>
              </a:ext>
            </a:extLst>
          </p:cNvPr>
          <p:cNvSpPr/>
          <p:nvPr/>
        </p:nvSpPr>
        <p:spPr>
          <a:xfrm>
            <a:off x="868547" y="1795701"/>
            <a:ext cx="2207654" cy="76641"/>
          </a:xfrm>
          <a:prstGeom prst="rect">
            <a:avLst/>
          </a:prstGeom>
          <a:solidFill>
            <a:srgbClr val="8AAA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91BD64-94EC-3873-05A4-A6E42F54CEF6}"/>
              </a:ext>
            </a:extLst>
          </p:cNvPr>
          <p:cNvSpPr txBox="1"/>
          <p:nvPr/>
        </p:nvSpPr>
        <p:spPr>
          <a:xfrm>
            <a:off x="212939" y="2075328"/>
            <a:ext cx="5091987" cy="8586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sz="2400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Evolution of FCRA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Applicability</a:t>
            </a:r>
            <a:endParaRPr lang="en-US" sz="2400" i="0" u="none" strike="noStrike" baseline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Definition- Foreign Contribution and Foreign Source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Sec-3 Prohibitions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Utilization of FC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Speculative Activities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Registration (Section 11-16)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Accounts and Audit              (Section 17-22)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Search &amp; Seize (Section 23-27)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Adjudication &amp; Appeals           (Section 28-32)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Penalties (Section 33-38)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Forms Under FCRA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17" descr="Presentation Slides-0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932" y="-33865"/>
            <a:ext cx="14630397" cy="82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7" descr="Presentation Slides-06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68491" y="228600"/>
            <a:ext cx="539332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7"/>
          <p:cNvSpPr txBox="1"/>
          <p:nvPr/>
        </p:nvSpPr>
        <p:spPr>
          <a:xfrm>
            <a:off x="856902" y="1143000"/>
            <a:ext cx="1231723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latin typeface="Roboto"/>
                <a:ea typeface="Roboto"/>
                <a:cs typeface="Roboto"/>
              </a:rPr>
              <a:t>Prohibition on Speculative Business</a:t>
            </a:r>
            <a:endParaRPr sz="40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" name="Google Shape;147;p17"/>
          <p:cNvSpPr/>
          <p:nvPr/>
        </p:nvSpPr>
        <p:spPr>
          <a:xfrm flipV="1">
            <a:off x="933101" y="1859281"/>
            <a:ext cx="11576304" cy="45719"/>
          </a:xfrm>
          <a:prstGeom prst="rect">
            <a:avLst/>
          </a:prstGeom>
          <a:solidFill>
            <a:srgbClr val="8AAA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7"/>
          <p:cNvSpPr txBox="1"/>
          <p:nvPr/>
        </p:nvSpPr>
        <p:spPr>
          <a:xfrm>
            <a:off x="838200" y="2133600"/>
            <a:ext cx="9032700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8AAA3F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800" b="1" dirty="0">
              <a:solidFill>
                <a:srgbClr val="8AAA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" name="Google Shape;150;p17"/>
          <p:cNvSpPr txBox="1"/>
          <p:nvPr/>
        </p:nvSpPr>
        <p:spPr>
          <a:xfrm>
            <a:off x="76200" y="78486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200" b="1">
                <a:solidFill>
                  <a:srgbClr val="8AAA3F"/>
                </a:solidFill>
                <a:latin typeface="Roboto"/>
                <a:ea typeface="Roboto"/>
                <a:cs typeface="Roboto"/>
                <a:sym typeface="Roboto"/>
              </a:rPr>
              <a:t>vkalra.com</a:t>
            </a:r>
            <a:endParaRPr sz="1200" b="1">
              <a:solidFill>
                <a:srgbClr val="8AAA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543118-06CC-885A-39BA-91801AD61034}"/>
              </a:ext>
            </a:extLst>
          </p:cNvPr>
          <p:cNvSpPr txBox="1"/>
          <p:nvPr/>
        </p:nvSpPr>
        <p:spPr>
          <a:xfrm>
            <a:off x="830571" y="2187754"/>
            <a:ext cx="1293539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As per Rule 4 </a:t>
            </a:r>
            <a:r>
              <a:rPr lang="en-US" sz="2400" b="1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Speculative Activities</a:t>
            </a:r>
            <a:r>
              <a:rPr lang="en-US" sz="24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include:</a:t>
            </a:r>
          </a:p>
          <a:p>
            <a:pPr algn="l"/>
            <a:endParaRPr lang="en-US" sz="2400" b="0" i="0" u="none" strike="noStrike" baseline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Activities or investments with </a:t>
            </a:r>
            <a:r>
              <a:rPr lang="en-US" sz="2400" b="1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risk</a:t>
            </a:r>
            <a:r>
              <a:rPr lang="en-US" sz="24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linked to </a:t>
            </a:r>
            <a:r>
              <a:rPr lang="en-US" sz="2400" b="1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market</a:t>
            </a:r>
            <a:r>
              <a:rPr lang="en-US" sz="24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forces (e.g., mutual funds, shares).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b="0" i="0" u="none" strike="noStrike" baseline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Participation in schemes promising </a:t>
            </a:r>
            <a:r>
              <a:rPr lang="en-US" sz="2400" b="1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high returns</a:t>
            </a:r>
            <a:r>
              <a:rPr lang="en-US" sz="24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(e.g., chits, land, or assets not aligned with the organization’s goals).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b="0" i="0" u="none" strike="noStrike" baseline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Non-Speculative Investment:</a:t>
            </a:r>
            <a:r>
              <a:rPr lang="en-US" sz="24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Debt-based secure investments are not considered speculative.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b="0" i="0" u="none" strike="noStrike" baseline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Investment Register:</a:t>
            </a:r>
            <a:r>
              <a:rPr lang="en-US" sz="24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Every association must maintain a separate register of its investments.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b="0" i="0" u="none" strike="noStrike" baseline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Audit:</a:t>
            </a:r>
            <a:r>
              <a:rPr lang="en-US" sz="24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The investment register must be submitted for audit.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389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17" descr="Presentation Slides-0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932" y="11700"/>
            <a:ext cx="14630397" cy="8184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7" descr="Presentation Slides-06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68491" y="228600"/>
            <a:ext cx="539332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7"/>
          <p:cNvSpPr txBox="1"/>
          <p:nvPr/>
        </p:nvSpPr>
        <p:spPr>
          <a:xfrm>
            <a:off x="933101" y="516211"/>
            <a:ext cx="1231723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latin typeface="Roboto"/>
                <a:ea typeface="Roboto"/>
                <a:cs typeface="Roboto"/>
              </a:rPr>
              <a:t>Debt-based Secure Investments</a:t>
            </a:r>
            <a:endParaRPr sz="40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" name="Google Shape;147;p17"/>
          <p:cNvSpPr/>
          <p:nvPr/>
        </p:nvSpPr>
        <p:spPr>
          <a:xfrm flipV="1">
            <a:off x="1009300" y="1232492"/>
            <a:ext cx="11576304" cy="45719"/>
          </a:xfrm>
          <a:prstGeom prst="rect">
            <a:avLst/>
          </a:prstGeom>
          <a:solidFill>
            <a:srgbClr val="8AAA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7"/>
          <p:cNvSpPr txBox="1"/>
          <p:nvPr/>
        </p:nvSpPr>
        <p:spPr>
          <a:xfrm>
            <a:off x="76200" y="78486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200" b="1">
                <a:solidFill>
                  <a:srgbClr val="8AAA3F"/>
                </a:solidFill>
                <a:latin typeface="Roboto"/>
                <a:ea typeface="Roboto"/>
                <a:cs typeface="Roboto"/>
                <a:sym typeface="Roboto"/>
              </a:rPr>
              <a:t>vkalra.com</a:t>
            </a:r>
            <a:endParaRPr sz="1200" b="1">
              <a:solidFill>
                <a:srgbClr val="8AAA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E5EA66C-F8DA-62F7-FC1F-5AA5E5AD2718}"/>
              </a:ext>
            </a:extLst>
          </p:cNvPr>
          <p:cNvSpPr/>
          <p:nvPr/>
        </p:nvSpPr>
        <p:spPr>
          <a:xfrm>
            <a:off x="602520" y="1857178"/>
            <a:ext cx="2459297" cy="1050274"/>
          </a:xfrm>
          <a:custGeom>
            <a:avLst/>
            <a:gdLst>
              <a:gd name="connsiteX0" fmla="*/ 0 w 1789603"/>
              <a:gd name="connsiteY0" fmla="*/ 0 h 678951"/>
              <a:gd name="connsiteX1" fmla="*/ 1789603 w 1789603"/>
              <a:gd name="connsiteY1" fmla="*/ 0 h 678951"/>
              <a:gd name="connsiteX2" fmla="*/ 1789603 w 1789603"/>
              <a:gd name="connsiteY2" fmla="*/ 678951 h 678951"/>
              <a:gd name="connsiteX3" fmla="*/ 0 w 1789603"/>
              <a:gd name="connsiteY3" fmla="*/ 678951 h 678951"/>
              <a:gd name="connsiteX4" fmla="*/ 0 w 1789603"/>
              <a:gd name="connsiteY4" fmla="*/ 0 h 678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9603" h="678951">
                <a:moveTo>
                  <a:pt x="0" y="0"/>
                </a:moveTo>
                <a:lnTo>
                  <a:pt x="1789603" y="0"/>
                </a:lnTo>
                <a:lnTo>
                  <a:pt x="1789603" y="678951"/>
                </a:lnTo>
                <a:lnTo>
                  <a:pt x="0" y="678951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dk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73152" rIns="128016" bIns="73152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1" kern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1. Government Bonds and Securities</a:t>
            </a:r>
            <a:endParaRPr lang="en-US" sz="18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83FF371-B3D4-6258-D4FA-8F7EF83B0422}"/>
              </a:ext>
            </a:extLst>
          </p:cNvPr>
          <p:cNvSpPr/>
          <p:nvPr/>
        </p:nvSpPr>
        <p:spPr>
          <a:xfrm>
            <a:off x="585586" y="2912588"/>
            <a:ext cx="2476231" cy="1705121"/>
          </a:xfrm>
          <a:custGeom>
            <a:avLst/>
            <a:gdLst>
              <a:gd name="connsiteX0" fmla="*/ 0 w 1789603"/>
              <a:gd name="connsiteY0" fmla="*/ 0 h 2310303"/>
              <a:gd name="connsiteX1" fmla="*/ 1789603 w 1789603"/>
              <a:gd name="connsiteY1" fmla="*/ 0 h 2310303"/>
              <a:gd name="connsiteX2" fmla="*/ 1789603 w 1789603"/>
              <a:gd name="connsiteY2" fmla="*/ 2310303 h 2310303"/>
              <a:gd name="connsiteX3" fmla="*/ 0 w 1789603"/>
              <a:gd name="connsiteY3" fmla="*/ 2310303 h 2310303"/>
              <a:gd name="connsiteX4" fmla="*/ 0 w 1789603"/>
              <a:gd name="connsiteY4" fmla="*/ 0 h 231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9603" h="2310303">
                <a:moveTo>
                  <a:pt x="0" y="0"/>
                </a:moveTo>
                <a:lnTo>
                  <a:pt x="1789603" y="0"/>
                </a:lnTo>
                <a:lnTo>
                  <a:pt x="1789603" y="2310303"/>
                </a:lnTo>
                <a:lnTo>
                  <a:pt x="0" y="231030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012" tIns="96012" rIns="128016" bIns="144018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800" b="1" kern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Treasury Bills</a:t>
            </a:r>
            <a:endParaRPr lang="en-US" sz="18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800" b="1" kern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Government Bonds</a:t>
            </a:r>
            <a:r>
              <a:rPr lang="en-US" sz="1800" kern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800" b="1" kern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Sovereign Gold Bonds</a:t>
            </a:r>
            <a:endParaRPr lang="en-US" sz="18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E8A6470-C660-2DEA-4353-4F71459B6758}"/>
              </a:ext>
            </a:extLst>
          </p:cNvPr>
          <p:cNvSpPr/>
          <p:nvPr/>
        </p:nvSpPr>
        <p:spPr>
          <a:xfrm>
            <a:off x="2495404" y="4916421"/>
            <a:ext cx="2301026" cy="1050274"/>
          </a:xfrm>
          <a:custGeom>
            <a:avLst/>
            <a:gdLst>
              <a:gd name="connsiteX0" fmla="*/ 0 w 1789603"/>
              <a:gd name="connsiteY0" fmla="*/ 0 h 678951"/>
              <a:gd name="connsiteX1" fmla="*/ 1789603 w 1789603"/>
              <a:gd name="connsiteY1" fmla="*/ 0 h 678951"/>
              <a:gd name="connsiteX2" fmla="*/ 1789603 w 1789603"/>
              <a:gd name="connsiteY2" fmla="*/ 678951 h 678951"/>
              <a:gd name="connsiteX3" fmla="*/ 0 w 1789603"/>
              <a:gd name="connsiteY3" fmla="*/ 678951 h 678951"/>
              <a:gd name="connsiteX4" fmla="*/ 0 w 1789603"/>
              <a:gd name="connsiteY4" fmla="*/ 0 h 678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9603" h="678951">
                <a:moveTo>
                  <a:pt x="0" y="0"/>
                </a:moveTo>
                <a:lnTo>
                  <a:pt x="1789603" y="0"/>
                </a:lnTo>
                <a:lnTo>
                  <a:pt x="1789603" y="678951"/>
                </a:lnTo>
                <a:lnTo>
                  <a:pt x="0" y="678951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dk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73152" rIns="128016" bIns="73152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1" kern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 Corporate Bonds</a:t>
            </a:r>
            <a:endParaRPr lang="en-US" sz="18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A1059BD-CD87-0B14-51CE-D84985A6AB71}"/>
              </a:ext>
            </a:extLst>
          </p:cNvPr>
          <p:cNvSpPr/>
          <p:nvPr/>
        </p:nvSpPr>
        <p:spPr>
          <a:xfrm>
            <a:off x="2479609" y="5966695"/>
            <a:ext cx="2332615" cy="1705122"/>
          </a:xfrm>
          <a:custGeom>
            <a:avLst/>
            <a:gdLst>
              <a:gd name="connsiteX0" fmla="*/ 0 w 1789603"/>
              <a:gd name="connsiteY0" fmla="*/ 0 h 2310303"/>
              <a:gd name="connsiteX1" fmla="*/ 1789603 w 1789603"/>
              <a:gd name="connsiteY1" fmla="*/ 0 h 2310303"/>
              <a:gd name="connsiteX2" fmla="*/ 1789603 w 1789603"/>
              <a:gd name="connsiteY2" fmla="*/ 2310303 h 2310303"/>
              <a:gd name="connsiteX3" fmla="*/ 0 w 1789603"/>
              <a:gd name="connsiteY3" fmla="*/ 2310303 h 2310303"/>
              <a:gd name="connsiteX4" fmla="*/ 0 w 1789603"/>
              <a:gd name="connsiteY4" fmla="*/ 0 h 231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9603" h="2310303">
                <a:moveTo>
                  <a:pt x="0" y="0"/>
                </a:moveTo>
                <a:lnTo>
                  <a:pt x="1789603" y="0"/>
                </a:lnTo>
                <a:lnTo>
                  <a:pt x="1789603" y="2310303"/>
                </a:lnTo>
                <a:lnTo>
                  <a:pt x="0" y="231030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012" tIns="96012" rIns="128016" bIns="144018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800" b="1" kern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Investment Grade Corporate Bonds</a:t>
            </a:r>
            <a:endParaRPr lang="en-US" sz="18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800" b="1" kern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Public Sector Undertaking (PSU) Bonds</a:t>
            </a:r>
            <a:endParaRPr lang="en-US" sz="18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BC806FC-FB59-0586-8DB6-389B3AD00506}"/>
              </a:ext>
            </a:extLst>
          </p:cNvPr>
          <p:cNvSpPr/>
          <p:nvPr/>
        </p:nvSpPr>
        <p:spPr>
          <a:xfrm>
            <a:off x="4246736" y="1857178"/>
            <a:ext cx="2459297" cy="1050274"/>
          </a:xfrm>
          <a:custGeom>
            <a:avLst/>
            <a:gdLst>
              <a:gd name="connsiteX0" fmla="*/ 0 w 1789603"/>
              <a:gd name="connsiteY0" fmla="*/ 0 h 678951"/>
              <a:gd name="connsiteX1" fmla="*/ 1789603 w 1789603"/>
              <a:gd name="connsiteY1" fmla="*/ 0 h 678951"/>
              <a:gd name="connsiteX2" fmla="*/ 1789603 w 1789603"/>
              <a:gd name="connsiteY2" fmla="*/ 678951 h 678951"/>
              <a:gd name="connsiteX3" fmla="*/ 0 w 1789603"/>
              <a:gd name="connsiteY3" fmla="*/ 678951 h 678951"/>
              <a:gd name="connsiteX4" fmla="*/ 0 w 1789603"/>
              <a:gd name="connsiteY4" fmla="*/ 0 h 678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9603" h="678951">
                <a:moveTo>
                  <a:pt x="0" y="0"/>
                </a:moveTo>
                <a:lnTo>
                  <a:pt x="1789603" y="0"/>
                </a:lnTo>
                <a:lnTo>
                  <a:pt x="1789603" y="678951"/>
                </a:lnTo>
                <a:lnTo>
                  <a:pt x="0" y="678951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dk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73152" rIns="128016" bIns="73152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1" kern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 Fixed Deposits (FDs) with Banks</a:t>
            </a:r>
            <a:endParaRPr lang="en-US" sz="18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4070FB5-A246-E9D5-2A1B-B425433C121E}"/>
              </a:ext>
            </a:extLst>
          </p:cNvPr>
          <p:cNvSpPr/>
          <p:nvPr/>
        </p:nvSpPr>
        <p:spPr>
          <a:xfrm>
            <a:off x="4246735" y="2912588"/>
            <a:ext cx="2476231" cy="1705122"/>
          </a:xfrm>
          <a:custGeom>
            <a:avLst/>
            <a:gdLst>
              <a:gd name="connsiteX0" fmla="*/ 0 w 1789603"/>
              <a:gd name="connsiteY0" fmla="*/ 0 h 2310303"/>
              <a:gd name="connsiteX1" fmla="*/ 1789603 w 1789603"/>
              <a:gd name="connsiteY1" fmla="*/ 0 h 2310303"/>
              <a:gd name="connsiteX2" fmla="*/ 1789603 w 1789603"/>
              <a:gd name="connsiteY2" fmla="*/ 2310303 h 2310303"/>
              <a:gd name="connsiteX3" fmla="*/ 0 w 1789603"/>
              <a:gd name="connsiteY3" fmla="*/ 2310303 h 2310303"/>
              <a:gd name="connsiteX4" fmla="*/ 0 w 1789603"/>
              <a:gd name="connsiteY4" fmla="*/ 0 h 231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9603" h="2310303">
                <a:moveTo>
                  <a:pt x="0" y="0"/>
                </a:moveTo>
                <a:lnTo>
                  <a:pt x="1789603" y="0"/>
                </a:lnTo>
                <a:lnTo>
                  <a:pt x="1789603" y="2310303"/>
                </a:lnTo>
                <a:lnTo>
                  <a:pt x="0" y="231030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012" tIns="96012" rIns="128016" bIns="144018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800" b="1" kern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FCRA-Designated Banks</a:t>
            </a:r>
            <a:endParaRPr lang="en-US" sz="18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DC7650E-6963-B511-5D1D-CA8C48735283}"/>
              </a:ext>
            </a:extLst>
          </p:cNvPr>
          <p:cNvSpPr/>
          <p:nvPr/>
        </p:nvSpPr>
        <p:spPr>
          <a:xfrm>
            <a:off x="6212376" y="4933354"/>
            <a:ext cx="2301026" cy="1050274"/>
          </a:xfrm>
          <a:custGeom>
            <a:avLst/>
            <a:gdLst>
              <a:gd name="connsiteX0" fmla="*/ 0 w 1789603"/>
              <a:gd name="connsiteY0" fmla="*/ 0 h 678951"/>
              <a:gd name="connsiteX1" fmla="*/ 1789603 w 1789603"/>
              <a:gd name="connsiteY1" fmla="*/ 0 h 678951"/>
              <a:gd name="connsiteX2" fmla="*/ 1789603 w 1789603"/>
              <a:gd name="connsiteY2" fmla="*/ 678951 h 678951"/>
              <a:gd name="connsiteX3" fmla="*/ 0 w 1789603"/>
              <a:gd name="connsiteY3" fmla="*/ 678951 h 678951"/>
              <a:gd name="connsiteX4" fmla="*/ 0 w 1789603"/>
              <a:gd name="connsiteY4" fmla="*/ 0 h 678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9603" h="678951">
                <a:moveTo>
                  <a:pt x="0" y="0"/>
                </a:moveTo>
                <a:lnTo>
                  <a:pt x="1789603" y="0"/>
                </a:lnTo>
                <a:lnTo>
                  <a:pt x="1789603" y="678951"/>
                </a:lnTo>
                <a:lnTo>
                  <a:pt x="0" y="678951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dk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73152" rIns="128016" bIns="73152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1" kern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4. Certificates of Deposit (CDs)</a:t>
            </a:r>
            <a:endParaRPr lang="en-US" sz="18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2DD8461-7880-4C24-9D78-F174D7767E9A}"/>
              </a:ext>
            </a:extLst>
          </p:cNvPr>
          <p:cNvSpPr/>
          <p:nvPr/>
        </p:nvSpPr>
        <p:spPr>
          <a:xfrm>
            <a:off x="6196581" y="5966695"/>
            <a:ext cx="2332615" cy="1705122"/>
          </a:xfrm>
          <a:custGeom>
            <a:avLst/>
            <a:gdLst>
              <a:gd name="connsiteX0" fmla="*/ 0 w 1789603"/>
              <a:gd name="connsiteY0" fmla="*/ 0 h 2310303"/>
              <a:gd name="connsiteX1" fmla="*/ 1789603 w 1789603"/>
              <a:gd name="connsiteY1" fmla="*/ 0 h 2310303"/>
              <a:gd name="connsiteX2" fmla="*/ 1789603 w 1789603"/>
              <a:gd name="connsiteY2" fmla="*/ 2310303 h 2310303"/>
              <a:gd name="connsiteX3" fmla="*/ 0 w 1789603"/>
              <a:gd name="connsiteY3" fmla="*/ 2310303 h 2310303"/>
              <a:gd name="connsiteX4" fmla="*/ 0 w 1789603"/>
              <a:gd name="connsiteY4" fmla="*/ 0 h 231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9603" h="2310303">
                <a:moveTo>
                  <a:pt x="0" y="0"/>
                </a:moveTo>
                <a:lnTo>
                  <a:pt x="1789603" y="0"/>
                </a:lnTo>
                <a:lnTo>
                  <a:pt x="1789603" y="2310303"/>
                </a:lnTo>
                <a:lnTo>
                  <a:pt x="0" y="231030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012" tIns="96012" rIns="128016" bIns="144018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800" b="1" kern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Short-Term Bank CDs</a:t>
            </a:r>
            <a:endParaRPr lang="en-US" sz="18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4526516-D1D5-8396-5644-8B7ACE0B1D07}"/>
              </a:ext>
            </a:extLst>
          </p:cNvPr>
          <p:cNvSpPr/>
          <p:nvPr/>
        </p:nvSpPr>
        <p:spPr>
          <a:xfrm>
            <a:off x="7890500" y="1861085"/>
            <a:ext cx="2459297" cy="1033341"/>
          </a:xfrm>
          <a:custGeom>
            <a:avLst/>
            <a:gdLst>
              <a:gd name="connsiteX0" fmla="*/ 0 w 1789603"/>
              <a:gd name="connsiteY0" fmla="*/ 0 h 678951"/>
              <a:gd name="connsiteX1" fmla="*/ 1789603 w 1789603"/>
              <a:gd name="connsiteY1" fmla="*/ 0 h 678951"/>
              <a:gd name="connsiteX2" fmla="*/ 1789603 w 1789603"/>
              <a:gd name="connsiteY2" fmla="*/ 678951 h 678951"/>
              <a:gd name="connsiteX3" fmla="*/ 0 w 1789603"/>
              <a:gd name="connsiteY3" fmla="*/ 678951 h 678951"/>
              <a:gd name="connsiteX4" fmla="*/ 0 w 1789603"/>
              <a:gd name="connsiteY4" fmla="*/ 0 h 678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9603" h="678951">
                <a:moveTo>
                  <a:pt x="0" y="0"/>
                </a:moveTo>
                <a:lnTo>
                  <a:pt x="1789603" y="0"/>
                </a:lnTo>
                <a:lnTo>
                  <a:pt x="1789603" y="678951"/>
                </a:lnTo>
                <a:lnTo>
                  <a:pt x="0" y="678951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dk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73152" rIns="128016" bIns="73152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1" kern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 Non-Convertible Debentures (NCDs)</a:t>
            </a:r>
            <a:endParaRPr lang="en-US" sz="18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1E239140-DD36-3A6F-C703-B6E4398EDC2C}"/>
              </a:ext>
            </a:extLst>
          </p:cNvPr>
          <p:cNvSpPr/>
          <p:nvPr/>
        </p:nvSpPr>
        <p:spPr>
          <a:xfrm>
            <a:off x="7890499" y="2916495"/>
            <a:ext cx="2476231" cy="1705122"/>
          </a:xfrm>
          <a:custGeom>
            <a:avLst/>
            <a:gdLst>
              <a:gd name="connsiteX0" fmla="*/ 0 w 1789603"/>
              <a:gd name="connsiteY0" fmla="*/ 0 h 2310303"/>
              <a:gd name="connsiteX1" fmla="*/ 1789603 w 1789603"/>
              <a:gd name="connsiteY1" fmla="*/ 0 h 2310303"/>
              <a:gd name="connsiteX2" fmla="*/ 1789603 w 1789603"/>
              <a:gd name="connsiteY2" fmla="*/ 2310303 h 2310303"/>
              <a:gd name="connsiteX3" fmla="*/ 0 w 1789603"/>
              <a:gd name="connsiteY3" fmla="*/ 2310303 h 2310303"/>
              <a:gd name="connsiteX4" fmla="*/ 0 w 1789603"/>
              <a:gd name="connsiteY4" fmla="*/ 0 h 231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9603" h="2310303">
                <a:moveTo>
                  <a:pt x="0" y="0"/>
                </a:moveTo>
                <a:lnTo>
                  <a:pt x="1789603" y="0"/>
                </a:lnTo>
                <a:lnTo>
                  <a:pt x="1789603" y="2310303"/>
                </a:lnTo>
                <a:lnTo>
                  <a:pt x="0" y="231030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012" tIns="96012" rIns="128016" bIns="144018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800" b="1" kern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Debt Instruments Issued by Companies</a:t>
            </a:r>
            <a:r>
              <a:rPr lang="en-US" sz="1800" kern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</a:p>
        </p:txBody>
      </p:sp>
      <p:sp>
        <p:nvSpPr>
          <p:cNvPr id="136" name="Freeform: Shape 135">
            <a:extLst>
              <a:ext uri="{FF2B5EF4-FFF2-40B4-BE49-F238E27FC236}">
                <a16:creationId xmlns:a16="http://schemas.microsoft.com/office/drawing/2014/main" id="{70C38129-BA05-F0AF-65D7-2DF456D26BAA}"/>
              </a:ext>
            </a:extLst>
          </p:cNvPr>
          <p:cNvSpPr/>
          <p:nvPr/>
        </p:nvSpPr>
        <p:spPr>
          <a:xfrm>
            <a:off x="9929348" y="5012574"/>
            <a:ext cx="2301026" cy="971054"/>
          </a:xfrm>
          <a:custGeom>
            <a:avLst/>
            <a:gdLst>
              <a:gd name="connsiteX0" fmla="*/ 0 w 1789603"/>
              <a:gd name="connsiteY0" fmla="*/ 0 h 678951"/>
              <a:gd name="connsiteX1" fmla="*/ 1789603 w 1789603"/>
              <a:gd name="connsiteY1" fmla="*/ 0 h 678951"/>
              <a:gd name="connsiteX2" fmla="*/ 1789603 w 1789603"/>
              <a:gd name="connsiteY2" fmla="*/ 678951 h 678951"/>
              <a:gd name="connsiteX3" fmla="*/ 0 w 1789603"/>
              <a:gd name="connsiteY3" fmla="*/ 678951 h 678951"/>
              <a:gd name="connsiteX4" fmla="*/ 0 w 1789603"/>
              <a:gd name="connsiteY4" fmla="*/ 0 h 678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9603" h="678951">
                <a:moveTo>
                  <a:pt x="0" y="0"/>
                </a:moveTo>
                <a:lnTo>
                  <a:pt x="1789603" y="0"/>
                </a:lnTo>
                <a:lnTo>
                  <a:pt x="1789603" y="678951"/>
                </a:lnTo>
                <a:lnTo>
                  <a:pt x="0" y="678951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dk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73152" rIns="128016" bIns="73152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1" kern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6. Post Office Savings Schemes</a:t>
            </a:r>
            <a:endParaRPr lang="en-US" sz="18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696414B4-DFB7-8DA7-3F47-76526CEA5CD6}"/>
              </a:ext>
            </a:extLst>
          </p:cNvPr>
          <p:cNvSpPr/>
          <p:nvPr/>
        </p:nvSpPr>
        <p:spPr>
          <a:xfrm>
            <a:off x="9945142" y="5966695"/>
            <a:ext cx="2301027" cy="1705122"/>
          </a:xfrm>
          <a:custGeom>
            <a:avLst/>
            <a:gdLst>
              <a:gd name="connsiteX0" fmla="*/ 0 w 1789603"/>
              <a:gd name="connsiteY0" fmla="*/ 0 h 2310303"/>
              <a:gd name="connsiteX1" fmla="*/ 1789603 w 1789603"/>
              <a:gd name="connsiteY1" fmla="*/ 0 h 2310303"/>
              <a:gd name="connsiteX2" fmla="*/ 1789603 w 1789603"/>
              <a:gd name="connsiteY2" fmla="*/ 2310303 h 2310303"/>
              <a:gd name="connsiteX3" fmla="*/ 0 w 1789603"/>
              <a:gd name="connsiteY3" fmla="*/ 2310303 h 2310303"/>
              <a:gd name="connsiteX4" fmla="*/ 0 w 1789603"/>
              <a:gd name="connsiteY4" fmla="*/ 0 h 231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9603" h="2310303">
                <a:moveTo>
                  <a:pt x="0" y="0"/>
                </a:moveTo>
                <a:lnTo>
                  <a:pt x="1789603" y="0"/>
                </a:lnTo>
                <a:lnTo>
                  <a:pt x="1789603" y="2310303"/>
                </a:lnTo>
                <a:lnTo>
                  <a:pt x="0" y="231030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012" tIns="96012" rIns="128016" bIns="144018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800" b="1" kern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Post Office Monthly Income Scheme (MIS)</a:t>
            </a:r>
            <a:endParaRPr lang="en-US" sz="18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800" b="1" kern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Post Office Term Deposits</a:t>
            </a:r>
            <a:endParaRPr lang="en-US" sz="18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60DAA625-1368-E03D-2175-81783E38EC25}"/>
              </a:ext>
            </a:extLst>
          </p:cNvPr>
          <p:cNvSpPr/>
          <p:nvPr/>
        </p:nvSpPr>
        <p:spPr>
          <a:xfrm>
            <a:off x="11568583" y="1835109"/>
            <a:ext cx="2459297" cy="1033341"/>
          </a:xfrm>
          <a:custGeom>
            <a:avLst/>
            <a:gdLst>
              <a:gd name="connsiteX0" fmla="*/ 0 w 1789603"/>
              <a:gd name="connsiteY0" fmla="*/ 0 h 678951"/>
              <a:gd name="connsiteX1" fmla="*/ 1789603 w 1789603"/>
              <a:gd name="connsiteY1" fmla="*/ 0 h 678951"/>
              <a:gd name="connsiteX2" fmla="*/ 1789603 w 1789603"/>
              <a:gd name="connsiteY2" fmla="*/ 678951 h 678951"/>
              <a:gd name="connsiteX3" fmla="*/ 0 w 1789603"/>
              <a:gd name="connsiteY3" fmla="*/ 678951 h 678951"/>
              <a:gd name="connsiteX4" fmla="*/ 0 w 1789603"/>
              <a:gd name="connsiteY4" fmla="*/ 0 h 678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9603" h="678951">
                <a:moveTo>
                  <a:pt x="0" y="0"/>
                </a:moveTo>
                <a:lnTo>
                  <a:pt x="1789603" y="0"/>
                </a:lnTo>
                <a:lnTo>
                  <a:pt x="1789603" y="678951"/>
                </a:lnTo>
                <a:lnTo>
                  <a:pt x="0" y="678951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dk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73152" rIns="128016" bIns="73152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1" kern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7. Municipal Bonds</a:t>
            </a:r>
            <a:endParaRPr lang="en-US" sz="18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8B86BDD6-A49D-9F79-0ACE-D5DDE8B64BD8}"/>
              </a:ext>
            </a:extLst>
          </p:cNvPr>
          <p:cNvSpPr/>
          <p:nvPr/>
        </p:nvSpPr>
        <p:spPr>
          <a:xfrm>
            <a:off x="11568582" y="2890519"/>
            <a:ext cx="2476231" cy="1705122"/>
          </a:xfrm>
          <a:custGeom>
            <a:avLst/>
            <a:gdLst>
              <a:gd name="connsiteX0" fmla="*/ 0 w 1789603"/>
              <a:gd name="connsiteY0" fmla="*/ 0 h 2310303"/>
              <a:gd name="connsiteX1" fmla="*/ 1789603 w 1789603"/>
              <a:gd name="connsiteY1" fmla="*/ 0 h 2310303"/>
              <a:gd name="connsiteX2" fmla="*/ 1789603 w 1789603"/>
              <a:gd name="connsiteY2" fmla="*/ 2310303 h 2310303"/>
              <a:gd name="connsiteX3" fmla="*/ 0 w 1789603"/>
              <a:gd name="connsiteY3" fmla="*/ 2310303 h 2310303"/>
              <a:gd name="connsiteX4" fmla="*/ 0 w 1789603"/>
              <a:gd name="connsiteY4" fmla="*/ 0 h 231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9603" h="2310303">
                <a:moveTo>
                  <a:pt x="0" y="0"/>
                </a:moveTo>
                <a:lnTo>
                  <a:pt x="1789603" y="0"/>
                </a:lnTo>
                <a:lnTo>
                  <a:pt x="1789603" y="2310303"/>
                </a:lnTo>
                <a:lnTo>
                  <a:pt x="0" y="231030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012" tIns="96012" rIns="128016" bIns="144018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800" b="1" kern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Issued by Local Governments</a:t>
            </a:r>
            <a:endParaRPr lang="en-US" sz="18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420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135" grpId="0" animBg="1"/>
      <p:bldP spid="136" grpId="0" animBg="1"/>
      <p:bldP spid="137" grpId="0" animBg="1"/>
      <p:bldP spid="138" grpId="0" animBg="1"/>
      <p:bldP spid="13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17" descr="Presentation Slides-0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932" y="-33866"/>
            <a:ext cx="14630397" cy="822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7" descr="Presentation Slides-06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68491" y="228600"/>
            <a:ext cx="539332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7"/>
          <p:cNvSpPr txBox="1"/>
          <p:nvPr/>
        </p:nvSpPr>
        <p:spPr>
          <a:xfrm>
            <a:off x="856902" y="1143000"/>
            <a:ext cx="1231723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  <a:sym typeface="Arial"/>
              </a:rPr>
              <a:t>Section 11- </a:t>
            </a:r>
            <a:r>
              <a:rPr kumimoji="0" lang="en-IN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  <a:sym typeface="Arial"/>
              </a:rPr>
              <a:t>Registration of Certain Persons with CG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" name="Google Shape;147;p17"/>
          <p:cNvSpPr/>
          <p:nvPr/>
        </p:nvSpPr>
        <p:spPr>
          <a:xfrm flipV="1">
            <a:off x="933101" y="1859281"/>
            <a:ext cx="11576304" cy="45719"/>
          </a:xfrm>
          <a:prstGeom prst="rect">
            <a:avLst/>
          </a:prstGeom>
          <a:solidFill>
            <a:srgbClr val="8AAA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6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7"/>
          <p:cNvSpPr txBox="1"/>
          <p:nvPr/>
        </p:nvSpPr>
        <p:spPr>
          <a:xfrm>
            <a:off x="838200" y="2133600"/>
            <a:ext cx="9032700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8AAA3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.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8AAA3F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" name="Google Shape;150;p17"/>
          <p:cNvSpPr txBox="1"/>
          <p:nvPr/>
        </p:nvSpPr>
        <p:spPr>
          <a:xfrm>
            <a:off x="76200" y="78486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8AAA3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vkalra.com</a:t>
            </a: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8AAA3F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543118-06CC-885A-39BA-91801AD61034}"/>
              </a:ext>
            </a:extLst>
          </p:cNvPr>
          <p:cNvSpPr txBox="1"/>
          <p:nvPr/>
        </p:nvSpPr>
        <p:spPr>
          <a:xfrm>
            <a:off x="933101" y="2345945"/>
            <a:ext cx="12935390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Entities with cultural, economic, educational, religious, or social programs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must obtain a registration certificate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from the Central Government before accepting foreign contributions.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If not registered,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prior permission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from the Central Government is required for accepting foreign contributions, which will be valid for a specific purpose and source.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The Government may specify persons, areas, purposes, or sources requiring prior approval for accepting foreign contributions.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The Central Government can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restrict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the use of unutilized or unreceived foreign contributions if a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violation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is suspected.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5295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17" descr="Presentation Slides-0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932" y="-33866"/>
            <a:ext cx="14630397" cy="822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7" descr="Presentation Slides-06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68491" y="228600"/>
            <a:ext cx="539332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7"/>
          <p:cNvSpPr txBox="1"/>
          <p:nvPr/>
        </p:nvSpPr>
        <p:spPr>
          <a:xfrm>
            <a:off x="856902" y="854314"/>
            <a:ext cx="1301158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  <a:sym typeface="Arial"/>
              </a:rPr>
              <a:t>Registration v/s Prior Permission (FAQ of FCRA)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" name="Google Shape;147;p17"/>
          <p:cNvSpPr/>
          <p:nvPr/>
        </p:nvSpPr>
        <p:spPr>
          <a:xfrm flipV="1">
            <a:off x="890115" y="1573166"/>
            <a:ext cx="11576304" cy="45719"/>
          </a:xfrm>
          <a:prstGeom prst="rect">
            <a:avLst/>
          </a:prstGeom>
          <a:solidFill>
            <a:srgbClr val="8AAA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6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7"/>
          <p:cNvSpPr txBox="1"/>
          <p:nvPr/>
        </p:nvSpPr>
        <p:spPr>
          <a:xfrm>
            <a:off x="76200" y="78486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8AAA3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vkalra.com</a:t>
            </a: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8AAA3F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619B547-C27A-04B9-FF42-7508770C6E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628904"/>
              </p:ext>
            </p:extLst>
          </p:nvPr>
        </p:nvGraphicFramePr>
        <p:xfrm>
          <a:off x="792471" y="1734630"/>
          <a:ext cx="13011590" cy="6220303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244885">
                  <a:extLst>
                    <a:ext uri="{9D8B030D-6E8A-4147-A177-3AD203B41FA5}">
                      <a16:colId xmlns:a16="http://schemas.microsoft.com/office/drawing/2014/main" val="302362602"/>
                    </a:ext>
                  </a:extLst>
                </a:gridCol>
                <a:gridCol w="5504330">
                  <a:extLst>
                    <a:ext uri="{9D8B030D-6E8A-4147-A177-3AD203B41FA5}">
                      <a16:colId xmlns:a16="http://schemas.microsoft.com/office/drawing/2014/main" val="1203900583"/>
                    </a:ext>
                  </a:extLst>
                </a:gridCol>
                <a:gridCol w="5262375">
                  <a:extLst>
                    <a:ext uri="{9D8B030D-6E8A-4147-A177-3AD203B41FA5}">
                      <a16:colId xmlns:a16="http://schemas.microsoft.com/office/drawing/2014/main" val="3137565446"/>
                    </a:ext>
                  </a:extLst>
                </a:gridCol>
              </a:tblGrid>
              <a:tr h="5213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Criteria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2400" b="1" u="none" strike="noStrike" cap="non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Arial"/>
                        </a:rPr>
                        <a:t>Registration under FCRA, 2010</a:t>
                      </a:r>
                      <a:endParaRPr lang="en-US" sz="2400" b="1" i="0" u="none" strike="noStrike" cap="non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Prior Permission under FCRA, 2010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72431284"/>
                  </a:ext>
                </a:extLst>
              </a:tr>
              <a:tr h="14576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Duration of Existence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Should have existed for at least </a:t>
                      </a:r>
                      <a:r>
                        <a:rPr lang="en-US" sz="1700" b="1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three years</a:t>
                      </a:r>
                      <a:r>
                        <a:rPr lang="en-US" sz="1700" b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and undertaken </a:t>
                      </a:r>
                      <a:r>
                        <a:rPr lang="en-US" sz="1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Arial"/>
                        </a:rPr>
                        <a:t>a definite cultural, economic, educational, religious or social programme</a:t>
                      </a:r>
                      <a:r>
                        <a:rPr lang="en-US" sz="14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1700" b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. FCRA registration requires evidence of minimum </a:t>
                      </a:r>
                      <a:r>
                        <a:rPr lang="en-US" sz="1700" b="1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Rs.15 lakh </a:t>
                      </a:r>
                      <a:r>
                        <a:rPr lang="en-US" sz="1700" b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spent in the </a:t>
                      </a:r>
                      <a:r>
                        <a:rPr lang="en-US" sz="1700" b="1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last three years</a:t>
                      </a:r>
                      <a:r>
                        <a:rPr lang="en-US" sz="1700" b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on objectives.</a:t>
                      </a:r>
                      <a:r>
                        <a:rPr lang="en-US" sz="17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Arial"/>
                        </a:rPr>
                        <a:t> (FCRA Amendment to Rules 2020)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Suitable for organizations in the formative stage or those not yet meeting the 3-year criteria.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48744195"/>
                  </a:ext>
                </a:extLst>
              </a:tr>
              <a:tr h="11682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Amount of Foreign Contribution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Can receive foreign contributions without prior restrictions once registered.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Foreign contribution can be received for a </a:t>
                      </a:r>
                      <a:r>
                        <a:rPr lang="en-US" sz="1700" b="1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specific purpose/project </a:t>
                      </a:r>
                      <a:r>
                        <a:rPr lang="en-US" sz="1700" b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for which prior permission is sought.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44861352"/>
                  </a:ext>
                </a:extLst>
              </a:tr>
              <a:tr h="11436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Validity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Validity of Certificate of Registration is 5 Years.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It is valid for specific amount or specific purpose proposed.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26946675"/>
                  </a:ext>
                </a:extLst>
              </a:tr>
              <a:tr h="11436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Arial"/>
                        </a:rPr>
                        <a:t>Governance Structure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Arial"/>
                        </a:rPr>
                        <a:t>No specific restrictions on governance, except compliance with FCRA regulations.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Arial"/>
                        </a:rPr>
                        <a:t>Where prior permission is being obtained for receiving </a:t>
                      </a:r>
                      <a:r>
                        <a:rPr lang="en-US" sz="17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Arial"/>
                        </a:rPr>
                        <a:t>FC &gt; Rs.1 Crore</a:t>
                      </a:r>
                      <a:r>
                        <a:rPr lang="en-US" sz="1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Arial"/>
                        </a:rPr>
                        <a:t>, CG may permit receipts in installment. However, the second and subsequent installment shall be released only after utilization of </a:t>
                      </a:r>
                      <a:r>
                        <a:rPr lang="en-US" sz="17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Arial"/>
                        </a:rPr>
                        <a:t>75%</a:t>
                      </a:r>
                      <a:r>
                        <a:rPr lang="en-US" sz="1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Arial"/>
                        </a:rPr>
                        <a:t> of FC in  previous installment and after field inquiry of such installment. </a:t>
                      </a:r>
                      <a:r>
                        <a:rPr lang="en-US" sz="17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Arial"/>
                        </a:rPr>
                        <a:t>(FCRA Amendment to Rules 2020)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74654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1593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17" descr="Presentation Slides-0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8284" y="11700"/>
            <a:ext cx="14630397" cy="822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7" descr="Presentation Slides-06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68491" y="228600"/>
            <a:ext cx="539332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7"/>
          <p:cNvSpPr txBox="1"/>
          <p:nvPr/>
        </p:nvSpPr>
        <p:spPr>
          <a:xfrm>
            <a:off x="856902" y="924663"/>
            <a:ext cx="1301158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  <a:sym typeface="Arial"/>
              </a:rPr>
              <a:t>Section-12 Grant of Certificate of Registration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" name="Google Shape;147;p17"/>
          <p:cNvSpPr/>
          <p:nvPr/>
        </p:nvSpPr>
        <p:spPr>
          <a:xfrm flipV="1">
            <a:off x="933101" y="1624348"/>
            <a:ext cx="11576304" cy="45719"/>
          </a:xfrm>
          <a:prstGeom prst="rect">
            <a:avLst/>
          </a:prstGeom>
          <a:solidFill>
            <a:srgbClr val="8AAA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6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7"/>
          <p:cNvSpPr txBox="1"/>
          <p:nvPr/>
        </p:nvSpPr>
        <p:spPr>
          <a:xfrm>
            <a:off x="76200" y="78486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8AAA3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vkalra.com</a:t>
            </a: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8AAA3F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0D5B3D-EA86-3823-F9B6-3AD013714EC7}"/>
              </a:ext>
            </a:extLst>
          </p:cNvPr>
          <p:cNvSpPr txBox="1"/>
          <p:nvPr/>
        </p:nvSpPr>
        <p:spPr>
          <a:xfrm>
            <a:off x="933101" y="2116515"/>
            <a:ext cx="13011589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Procedure for obtaining Certificate of Registration (COR) or Prior Permission: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After that</a:t>
            </a:r>
            <a:r>
              <a:rPr lang="en-US" sz="2400" kern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Central Government will examine the application and if the application is incomplete or incorrect, it will be rejected.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If conditions are met, registration or prior permission is granted within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90 days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BC71902-8BFB-FA9B-4961-DD5A07E46BA9}"/>
              </a:ext>
            </a:extLst>
          </p:cNvPr>
          <p:cNvGraphicFramePr/>
          <p:nvPr/>
        </p:nvGraphicFramePr>
        <p:xfrm>
          <a:off x="685711" y="2653516"/>
          <a:ext cx="13011588" cy="2922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630803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>
          <a:extLst>
            <a:ext uri="{FF2B5EF4-FFF2-40B4-BE49-F238E27FC236}">
              <a16:creationId xmlns:a16="http://schemas.microsoft.com/office/drawing/2014/main" id="{3BC2FC61-DC21-75ED-F50B-6B2F027167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>
            <a:extLst>
              <a:ext uri="{FF2B5EF4-FFF2-40B4-BE49-F238E27FC236}">
                <a16:creationId xmlns:a16="http://schemas.microsoft.com/office/drawing/2014/main" id="{FF383775-4F5F-0CB8-E69B-D719BFD7D387}"/>
              </a:ext>
            </a:extLst>
          </p:cNvPr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17" descr="Presentation Slides-04.png">
            <a:extLst>
              <a:ext uri="{FF2B5EF4-FFF2-40B4-BE49-F238E27FC236}">
                <a16:creationId xmlns:a16="http://schemas.microsoft.com/office/drawing/2014/main" id="{E2F7FF4E-173D-E8F3-B4BE-F9A9BA9B7DE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11700"/>
            <a:ext cx="14630397" cy="822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7" descr="Presentation Slides-06.png">
            <a:extLst>
              <a:ext uri="{FF2B5EF4-FFF2-40B4-BE49-F238E27FC236}">
                <a16:creationId xmlns:a16="http://schemas.microsoft.com/office/drawing/2014/main" id="{9A1DF0A3-7D74-6D22-2DE2-49F3804454B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68491" y="228600"/>
            <a:ext cx="539332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7">
            <a:extLst>
              <a:ext uri="{FF2B5EF4-FFF2-40B4-BE49-F238E27FC236}">
                <a16:creationId xmlns:a16="http://schemas.microsoft.com/office/drawing/2014/main" id="{9A804DD0-F137-9023-7222-2BB7013845AA}"/>
              </a:ext>
            </a:extLst>
          </p:cNvPr>
          <p:cNvSpPr txBox="1"/>
          <p:nvPr/>
        </p:nvSpPr>
        <p:spPr>
          <a:xfrm>
            <a:off x="856902" y="860164"/>
            <a:ext cx="1301158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585852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  <a:sym typeface="Arial"/>
              </a:rPr>
              <a:t>FAQ’s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" name="Google Shape;147;p17">
            <a:extLst>
              <a:ext uri="{FF2B5EF4-FFF2-40B4-BE49-F238E27FC236}">
                <a16:creationId xmlns:a16="http://schemas.microsoft.com/office/drawing/2014/main" id="{F403158F-6207-4425-CBCB-900CF2ADF200}"/>
              </a:ext>
            </a:extLst>
          </p:cNvPr>
          <p:cNvSpPr/>
          <p:nvPr/>
        </p:nvSpPr>
        <p:spPr>
          <a:xfrm flipV="1">
            <a:off x="986889" y="1539223"/>
            <a:ext cx="11576304" cy="45719"/>
          </a:xfrm>
          <a:prstGeom prst="rect">
            <a:avLst/>
          </a:prstGeom>
          <a:solidFill>
            <a:srgbClr val="8AAA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6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7">
            <a:extLst>
              <a:ext uri="{FF2B5EF4-FFF2-40B4-BE49-F238E27FC236}">
                <a16:creationId xmlns:a16="http://schemas.microsoft.com/office/drawing/2014/main" id="{A286C447-F91A-F8AE-8938-BEA7E459A288}"/>
              </a:ext>
            </a:extLst>
          </p:cNvPr>
          <p:cNvSpPr txBox="1"/>
          <p:nvPr/>
        </p:nvSpPr>
        <p:spPr>
          <a:xfrm>
            <a:off x="76200" y="78486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8AAA3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vkalra.com</a:t>
            </a: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8AAA3F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7043EE5-C57B-F941-9834-21EA3592A9AE}"/>
              </a:ext>
            </a:extLst>
          </p:cNvPr>
          <p:cNvSpPr/>
          <p:nvPr/>
        </p:nvSpPr>
        <p:spPr>
          <a:xfrm>
            <a:off x="708287" y="2063077"/>
            <a:ext cx="4858099" cy="220857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Can any Individual Register under FCRA Act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BB3B9E-0384-11F4-4AF5-35E361C83CCB}"/>
              </a:ext>
            </a:extLst>
          </p:cNvPr>
          <p:cNvSpPr txBox="1"/>
          <p:nvPr/>
        </p:nvSpPr>
        <p:spPr>
          <a:xfrm>
            <a:off x="652169" y="1668361"/>
            <a:ext cx="12133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FAQ 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C1E22C6-13C6-E3E7-037D-7B89B96A0E35}"/>
              </a:ext>
            </a:extLst>
          </p:cNvPr>
          <p:cNvSpPr/>
          <p:nvPr/>
        </p:nvSpPr>
        <p:spPr>
          <a:xfrm>
            <a:off x="6179492" y="2063077"/>
            <a:ext cx="7958665" cy="22085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No, an individual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cannot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register under the FCRA for receiving foreign contributions.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FCRA registration is primarily meant for organizations, associations, and NGOs.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However, an individual can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apply for prior permission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from the Central Government to receive foreign contributions for a specific purpose. This permission is granted on a case-by-case basis.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34340A4-A210-862A-57CF-87B29C7210DB}"/>
              </a:ext>
            </a:extLst>
          </p:cNvPr>
          <p:cNvSpPr/>
          <p:nvPr/>
        </p:nvSpPr>
        <p:spPr>
          <a:xfrm>
            <a:off x="708286" y="4778379"/>
            <a:ext cx="4858099" cy="141262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Can an individual obtain prior permission For FC if the purpose is not religious, social or economical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C8C5C3F-EBF5-2D8B-833A-774FA4B71CFE}"/>
              </a:ext>
            </a:extLst>
          </p:cNvPr>
          <p:cNvSpPr/>
          <p:nvPr/>
        </p:nvSpPr>
        <p:spPr>
          <a:xfrm>
            <a:off x="6198471" y="4778379"/>
            <a:ext cx="7958665" cy="14126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      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An individual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cannot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receive foreign contributions without prior permission unless for cultural, economic, educational, religious, or social purposes under FCRA. Other purposes (e.g., personal gifts, commercial transactions)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fall under FEMA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regulations.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2C6194-BB75-0E3D-E77B-407A0113080F}"/>
              </a:ext>
            </a:extLst>
          </p:cNvPr>
          <p:cNvSpPr txBox="1"/>
          <p:nvPr/>
        </p:nvSpPr>
        <p:spPr>
          <a:xfrm>
            <a:off x="708286" y="4378269"/>
            <a:ext cx="4858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FAQ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44CA417-854A-10C1-F034-70E6BF7AA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4630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Can any individual register under FCRA act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0318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>
          <a:extLst>
            <a:ext uri="{FF2B5EF4-FFF2-40B4-BE49-F238E27FC236}">
              <a16:creationId xmlns:a16="http://schemas.microsoft.com/office/drawing/2014/main" id="{066F1BAE-DCEE-7A49-60FD-18900A9C5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>
            <a:extLst>
              <a:ext uri="{FF2B5EF4-FFF2-40B4-BE49-F238E27FC236}">
                <a16:creationId xmlns:a16="http://schemas.microsoft.com/office/drawing/2014/main" id="{AB5A1F1F-620E-0A0D-3B49-61DE352E97B3}"/>
              </a:ext>
            </a:extLst>
          </p:cNvPr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17" descr="Presentation Slides-04.png">
            <a:extLst>
              <a:ext uri="{FF2B5EF4-FFF2-40B4-BE49-F238E27FC236}">
                <a16:creationId xmlns:a16="http://schemas.microsoft.com/office/drawing/2014/main" id="{03821955-771A-3D84-D8D6-C09D08034EC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932" y="-33866"/>
            <a:ext cx="14630397" cy="822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7" descr="Presentation Slides-06.png">
            <a:extLst>
              <a:ext uri="{FF2B5EF4-FFF2-40B4-BE49-F238E27FC236}">
                <a16:creationId xmlns:a16="http://schemas.microsoft.com/office/drawing/2014/main" id="{836EE144-73F6-7BC4-567A-F21DE979FDF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68491" y="228600"/>
            <a:ext cx="539332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7">
            <a:extLst>
              <a:ext uri="{FF2B5EF4-FFF2-40B4-BE49-F238E27FC236}">
                <a16:creationId xmlns:a16="http://schemas.microsoft.com/office/drawing/2014/main" id="{965F80E2-750E-848D-96AB-BB4778131FAE}"/>
              </a:ext>
            </a:extLst>
          </p:cNvPr>
          <p:cNvSpPr txBox="1"/>
          <p:nvPr/>
        </p:nvSpPr>
        <p:spPr>
          <a:xfrm>
            <a:off x="856902" y="1143000"/>
            <a:ext cx="1301158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  <a:sym typeface="Arial"/>
              </a:rPr>
              <a:t>Suspension, Cancellation &amp; Surrender of Certificate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" name="Google Shape;147;p17">
            <a:extLst>
              <a:ext uri="{FF2B5EF4-FFF2-40B4-BE49-F238E27FC236}">
                <a16:creationId xmlns:a16="http://schemas.microsoft.com/office/drawing/2014/main" id="{B2361403-3C10-8629-18F5-8952B06658AC}"/>
              </a:ext>
            </a:extLst>
          </p:cNvPr>
          <p:cNvSpPr/>
          <p:nvPr/>
        </p:nvSpPr>
        <p:spPr>
          <a:xfrm flipV="1">
            <a:off x="933101" y="1859281"/>
            <a:ext cx="11576304" cy="45719"/>
          </a:xfrm>
          <a:prstGeom prst="rect">
            <a:avLst/>
          </a:prstGeom>
          <a:solidFill>
            <a:srgbClr val="8AAA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6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7">
            <a:extLst>
              <a:ext uri="{FF2B5EF4-FFF2-40B4-BE49-F238E27FC236}">
                <a16:creationId xmlns:a16="http://schemas.microsoft.com/office/drawing/2014/main" id="{8F7E5A4F-82B6-B77E-8338-C38794A9F877}"/>
              </a:ext>
            </a:extLst>
          </p:cNvPr>
          <p:cNvSpPr txBox="1"/>
          <p:nvPr/>
        </p:nvSpPr>
        <p:spPr>
          <a:xfrm>
            <a:off x="76200" y="78486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8AAA3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vkalra.com</a:t>
            </a: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8AAA3F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C5900D-1A79-354F-AD05-34E829C1EE9D}"/>
              </a:ext>
            </a:extLst>
          </p:cNvPr>
          <p:cNvSpPr txBox="1"/>
          <p:nvPr/>
        </p:nvSpPr>
        <p:spPr>
          <a:xfrm>
            <a:off x="933101" y="2116515"/>
            <a:ext cx="13011589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Suspension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(Section-13)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The Central Government may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suspend a certificate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for up to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180 days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(extendable by another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180 days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) if there are grounds for cancellation under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Section 14(1).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During suspension, the person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     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-Cannot receive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foreign contributions, unless permitted under specific conditions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     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-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Can utilize existing foreign contributions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only with prior government approval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Cancellation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(Section-14)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The Central Government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may cancel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a certificate after due inquiry if: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  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-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False or incorrect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statements were made in the application.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  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-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Terms and conditions of the certificate were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violated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0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8791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>
          <a:extLst>
            <a:ext uri="{FF2B5EF4-FFF2-40B4-BE49-F238E27FC236}">
              <a16:creationId xmlns:a16="http://schemas.microsoft.com/office/drawing/2014/main" id="{A66DEB39-2209-E56D-107A-0CD87CCC5A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>
            <a:extLst>
              <a:ext uri="{FF2B5EF4-FFF2-40B4-BE49-F238E27FC236}">
                <a16:creationId xmlns:a16="http://schemas.microsoft.com/office/drawing/2014/main" id="{D77D8CD3-2CEF-A50B-6152-DAB6ECA2BD0D}"/>
              </a:ext>
            </a:extLst>
          </p:cNvPr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17" descr="Presentation Slides-04.png">
            <a:extLst>
              <a:ext uri="{FF2B5EF4-FFF2-40B4-BE49-F238E27FC236}">
                <a16:creationId xmlns:a16="http://schemas.microsoft.com/office/drawing/2014/main" id="{980D3F4B-3307-ACC9-9C50-36FFD33A286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932" y="-33866"/>
            <a:ext cx="14630397" cy="822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7" descr="Presentation Slides-06.png">
            <a:extLst>
              <a:ext uri="{FF2B5EF4-FFF2-40B4-BE49-F238E27FC236}">
                <a16:creationId xmlns:a16="http://schemas.microsoft.com/office/drawing/2014/main" id="{246097B6-E790-FCC0-7858-A4724106B79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68491" y="228600"/>
            <a:ext cx="539332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7">
            <a:extLst>
              <a:ext uri="{FF2B5EF4-FFF2-40B4-BE49-F238E27FC236}">
                <a16:creationId xmlns:a16="http://schemas.microsoft.com/office/drawing/2014/main" id="{8C23748C-00E5-A744-F383-31911940C81C}"/>
              </a:ext>
            </a:extLst>
          </p:cNvPr>
          <p:cNvSpPr txBox="1"/>
          <p:nvPr/>
        </p:nvSpPr>
        <p:spPr>
          <a:xfrm>
            <a:off x="76200" y="78486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8AAA3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vkalra.com</a:t>
            </a: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8AAA3F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E81777-823D-B069-5E8E-0FFCC6811FD2}"/>
              </a:ext>
            </a:extLst>
          </p:cNvPr>
          <p:cNvSpPr txBox="1"/>
          <p:nvPr/>
        </p:nvSpPr>
        <p:spPr>
          <a:xfrm>
            <a:off x="792471" y="495300"/>
            <a:ext cx="13011589" cy="11203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   -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It is necessary in the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public interest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to cancel the certificate.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   -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Any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provisions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of the Act, rules, or orders were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violated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 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-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The certificate holder has been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inactive for two consecutive years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or has become defunct.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Opportunity of being heard will be given before cancellation.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A person with a cancelled certificate is ineligible for registration or prior permission for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three years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from the cancellation date.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Surrender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(Section-14A)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Person may make application to CG to surrender COR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(in Form FC-7).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The Central Government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may permit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a person to surrender their certificate upon request, after due inquiry.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Approval is granted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only if there is no violation of the Act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122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>
          <a:extLst>
            <a:ext uri="{FF2B5EF4-FFF2-40B4-BE49-F238E27FC236}">
              <a16:creationId xmlns:a16="http://schemas.microsoft.com/office/drawing/2014/main" id="{C6529E22-9DB1-4E0D-6728-7C258BD3DE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>
            <a:extLst>
              <a:ext uri="{FF2B5EF4-FFF2-40B4-BE49-F238E27FC236}">
                <a16:creationId xmlns:a16="http://schemas.microsoft.com/office/drawing/2014/main" id="{1CB3C600-02F4-D47E-7448-B7B6A044E576}"/>
              </a:ext>
            </a:extLst>
          </p:cNvPr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17" descr="Presentation Slides-04.png">
            <a:extLst>
              <a:ext uri="{FF2B5EF4-FFF2-40B4-BE49-F238E27FC236}">
                <a16:creationId xmlns:a16="http://schemas.microsoft.com/office/drawing/2014/main" id="{3AF7F016-427D-C510-AEC0-C4340A8845B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932" y="-33866"/>
            <a:ext cx="14630397" cy="822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7" descr="Presentation Slides-06.png">
            <a:extLst>
              <a:ext uri="{FF2B5EF4-FFF2-40B4-BE49-F238E27FC236}">
                <a16:creationId xmlns:a16="http://schemas.microsoft.com/office/drawing/2014/main" id="{F8B82A9E-FE3F-76FA-DE7C-AF65C2E7711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68491" y="228600"/>
            <a:ext cx="539332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7">
            <a:extLst>
              <a:ext uri="{FF2B5EF4-FFF2-40B4-BE49-F238E27FC236}">
                <a16:creationId xmlns:a16="http://schemas.microsoft.com/office/drawing/2014/main" id="{9BF56504-460F-0A3F-3939-6EF9C8DE4CF4}"/>
              </a:ext>
            </a:extLst>
          </p:cNvPr>
          <p:cNvSpPr txBox="1"/>
          <p:nvPr/>
        </p:nvSpPr>
        <p:spPr>
          <a:xfrm>
            <a:off x="856902" y="1143000"/>
            <a:ext cx="1301158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  <a:sym typeface="Arial"/>
              </a:rPr>
              <a:t>Section 16-Renewal of COR 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" name="Google Shape;147;p17">
            <a:extLst>
              <a:ext uri="{FF2B5EF4-FFF2-40B4-BE49-F238E27FC236}">
                <a16:creationId xmlns:a16="http://schemas.microsoft.com/office/drawing/2014/main" id="{11E71D19-BEE4-E56B-BA76-E44B39263518}"/>
              </a:ext>
            </a:extLst>
          </p:cNvPr>
          <p:cNvSpPr/>
          <p:nvPr/>
        </p:nvSpPr>
        <p:spPr>
          <a:xfrm flipV="1">
            <a:off x="933101" y="1859281"/>
            <a:ext cx="11576304" cy="45719"/>
          </a:xfrm>
          <a:prstGeom prst="rect">
            <a:avLst/>
          </a:prstGeom>
          <a:solidFill>
            <a:srgbClr val="8AAA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6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7">
            <a:extLst>
              <a:ext uri="{FF2B5EF4-FFF2-40B4-BE49-F238E27FC236}">
                <a16:creationId xmlns:a16="http://schemas.microsoft.com/office/drawing/2014/main" id="{DF5EB95B-C658-BDE7-757F-30FA9825F74E}"/>
              </a:ext>
            </a:extLst>
          </p:cNvPr>
          <p:cNvSpPr txBox="1"/>
          <p:nvPr/>
        </p:nvSpPr>
        <p:spPr>
          <a:xfrm>
            <a:off x="76200" y="78486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8AAA3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vkalra.com</a:t>
            </a: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8AAA3F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08BBCF-151D-B033-FA45-C9E658C570DE}"/>
              </a:ext>
            </a:extLst>
          </p:cNvPr>
          <p:cNvSpPr txBox="1"/>
          <p:nvPr/>
        </p:nvSpPr>
        <p:spPr>
          <a:xfrm>
            <a:off x="933101" y="2116515"/>
            <a:ext cx="13011589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Renewal must be done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within six months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before expiry.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Application to be submitted in form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FC-3C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with prescribed fee to the Central Government.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Renewal granted within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90 days for 5 years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renewal may be refused if any violation of the Act is found.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FAQ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b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endParaRPr kumimoji="0" lang="en-US" sz="30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36398D1-F6F0-56AF-6CB8-0E94FC738E72}"/>
              </a:ext>
            </a:extLst>
          </p:cNvPr>
          <p:cNvSpPr/>
          <p:nvPr/>
        </p:nvSpPr>
        <p:spPr>
          <a:xfrm>
            <a:off x="856902" y="4483742"/>
            <a:ext cx="4858099" cy="172122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What happens if the association does not apply for renewal of registration?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D47A242-17E4-592E-9FA9-EE799FC6E457}"/>
              </a:ext>
            </a:extLst>
          </p:cNvPr>
          <p:cNvSpPr/>
          <p:nvPr/>
        </p:nvSpPr>
        <p:spPr>
          <a:xfrm>
            <a:off x="6449158" y="4483742"/>
            <a:ext cx="7958665" cy="172122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      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The existing registration under FCRA, 2010, will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cease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from the date of completion of the period of five years from the date of grant of registration and will not be eligible for receipt &amp; utilization of foreign contribution. In such a case, the association has to apply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afresh for grant of registration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.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7172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>
          <a:extLst>
            <a:ext uri="{FF2B5EF4-FFF2-40B4-BE49-F238E27FC236}">
              <a16:creationId xmlns:a16="http://schemas.microsoft.com/office/drawing/2014/main" id="{2D7DB7DB-8B42-F8D3-3A40-846A8B0FE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>
            <a:extLst>
              <a:ext uri="{FF2B5EF4-FFF2-40B4-BE49-F238E27FC236}">
                <a16:creationId xmlns:a16="http://schemas.microsoft.com/office/drawing/2014/main" id="{1AF17A83-1DFC-CB94-9F3B-C9A24608495F}"/>
              </a:ext>
            </a:extLst>
          </p:cNvPr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17" descr="Presentation Slides-04.png">
            <a:extLst>
              <a:ext uri="{FF2B5EF4-FFF2-40B4-BE49-F238E27FC236}">
                <a16:creationId xmlns:a16="http://schemas.microsoft.com/office/drawing/2014/main" id="{9A598E54-5B7E-38ED-B612-0521A940A27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932" y="-33866"/>
            <a:ext cx="14630397" cy="822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7" descr="Presentation Slides-06.png">
            <a:extLst>
              <a:ext uri="{FF2B5EF4-FFF2-40B4-BE49-F238E27FC236}">
                <a16:creationId xmlns:a16="http://schemas.microsoft.com/office/drawing/2014/main" id="{6C9CEC4D-7FDE-D4B3-8210-7E8ADB16539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68491" y="228600"/>
            <a:ext cx="539332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7">
            <a:extLst>
              <a:ext uri="{FF2B5EF4-FFF2-40B4-BE49-F238E27FC236}">
                <a16:creationId xmlns:a16="http://schemas.microsoft.com/office/drawing/2014/main" id="{AFF4AA9E-3958-BC19-FB8A-0845D141A0EF}"/>
              </a:ext>
            </a:extLst>
          </p:cNvPr>
          <p:cNvSpPr txBox="1"/>
          <p:nvPr/>
        </p:nvSpPr>
        <p:spPr>
          <a:xfrm>
            <a:off x="916389" y="658886"/>
            <a:ext cx="1301158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MCQ: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sp>
        <p:nvSpPr>
          <p:cNvPr id="147" name="Google Shape;147;p17">
            <a:extLst>
              <a:ext uri="{FF2B5EF4-FFF2-40B4-BE49-F238E27FC236}">
                <a16:creationId xmlns:a16="http://schemas.microsoft.com/office/drawing/2014/main" id="{3F2D09F6-2730-03C9-D809-B50C39A9D761}"/>
              </a:ext>
            </a:extLst>
          </p:cNvPr>
          <p:cNvSpPr/>
          <p:nvPr/>
        </p:nvSpPr>
        <p:spPr>
          <a:xfrm flipV="1">
            <a:off x="916389" y="1304004"/>
            <a:ext cx="11576304" cy="45719"/>
          </a:xfrm>
          <a:prstGeom prst="rect">
            <a:avLst/>
          </a:prstGeom>
          <a:solidFill>
            <a:srgbClr val="8AAA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6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7">
            <a:extLst>
              <a:ext uri="{FF2B5EF4-FFF2-40B4-BE49-F238E27FC236}">
                <a16:creationId xmlns:a16="http://schemas.microsoft.com/office/drawing/2014/main" id="{243BA474-A738-8B41-59EA-E7BC8E61A09A}"/>
              </a:ext>
            </a:extLst>
          </p:cNvPr>
          <p:cNvSpPr txBox="1"/>
          <p:nvPr/>
        </p:nvSpPr>
        <p:spPr>
          <a:xfrm>
            <a:off x="76200" y="78486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8AAA3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vkalra.com</a:t>
            </a: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8AAA3F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B8ADF0F-D97B-5388-3383-247C7908E641}"/>
              </a:ext>
            </a:extLst>
          </p:cNvPr>
          <p:cNvGraphicFramePr/>
          <p:nvPr/>
        </p:nvGraphicFramePr>
        <p:xfrm>
          <a:off x="809405" y="1516382"/>
          <a:ext cx="13011589" cy="7109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6394179-4276-7327-0756-8AE4CF3B4EA2}"/>
              </a:ext>
            </a:extLst>
          </p:cNvPr>
          <p:cNvCxnSpPr>
            <a:cxnSpLocks/>
          </p:cNvCxnSpPr>
          <p:nvPr/>
        </p:nvCxnSpPr>
        <p:spPr>
          <a:xfrm>
            <a:off x="2026024" y="3872755"/>
            <a:ext cx="87854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DFFDCE1-BC2A-2503-DEC0-39A3A752AFB3}"/>
              </a:ext>
            </a:extLst>
          </p:cNvPr>
          <p:cNvCxnSpPr>
            <a:cxnSpLocks/>
          </p:cNvCxnSpPr>
          <p:nvPr/>
        </p:nvCxnSpPr>
        <p:spPr>
          <a:xfrm flipH="1">
            <a:off x="11560364" y="3514165"/>
            <a:ext cx="93232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6B0FC219-26EA-461A-3F0C-AA63F5CBA03C}"/>
              </a:ext>
            </a:extLst>
          </p:cNvPr>
          <p:cNvGraphicFramePr/>
          <p:nvPr/>
        </p:nvGraphicFramePr>
        <p:xfrm>
          <a:off x="3152400" y="4914900"/>
          <a:ext cx="8118729" cy="3097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C004F9B-E2C6-3166-EC2A-050CB82184AC}"/>
              </a:ext>
            </a:extLst>
          </p:cNvPr>
          <p:cNvCxnSpPr>
            <a:cxnSpLocks/>
          </p:cNvCxnSpPr>
          <p:nvPr/>
        </p:nvCxnSpPr>
        <p:spPr>
          <a:xfrm flipH="1">
            <a:off x="10587318" y="6642847"/>
            <a:ext cx="93232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964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/>
          <p:cNvSpPr/>
          <p:nvPr/>
        </p:nvSpPr>
        <p:spPr>
          <a:xfrm>
            <a:off x="16935" y="0"/>
            <a:ext cx="14630400" cy="82296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17" descr="Presentation Slides-0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" y="0"/>
            <a:ext cx="14630397" cy="82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7" descr="Presentation Slides-06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85426" y="228600"/>
            <a:ext cx="539332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7"/>
          <p:cNvSpPr txBox="1"/>
          <p:nvPr/>
        </p:nvSpPr>
        <p:spPr>
          <a:xfrm>
            <a:off x="93135" y="78486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200" b="1">
                <a:solidFill>
                  <a:srgbClr val="8AAA3F"/>
                </a:solidFill>
                <a:latin typeface="Roboto"/>
                <a:ea typeface="Roboto"/>
                <a:cs typeface="Roboto"/>
                <a:sym typeface="Roboto"/>
              </a:rPr>
              <a:t>vkalra.com</a:t>
            </a:r>
            <a:endParaRPr sz="1200" b="1">
              <a:solidFill>
                <a:srgbClr val="8AAA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A2D1B14-EF41-1E5C-F05F-B496309B68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119316"/>
              </p:ext>
            </p:extLst>
          </p:nvPr>
        </p:nvGraphicFramePr>
        <p:xfrm>
          <a:off x="3487059" y="506294"/>
          <a:ext cx="8552541" cy="7526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FE37917-618F-B439-28D3-01D58A8EFE0F}"/>
              </a:ext>
            </a:extLst>
          </p:cNvPr>
          <p:cNvSpPr txBox="1"/>
          <p:nvPr/>
        </p:nvSpPr>
        <p:spPr>
          <a:xfrm>
            <a:off x="496544" y="3530573"/>
            <a:ext cx="25109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EVOLUTION OF FCRA</a:t>
            </a:r>
          </a:p>
        </p:txBody>
      </p:sp>
      <p:sp>
        <p:nvSpPr>
          <p:cNvPr id="3" name="Google Shape;97;p14">
            <a:extLst>
              <a:ext uri="{FF2B5EF4-FFF2-40B4-BE49-F238E27FC236}">
                <a16:creationId xmlns:a16="http://schemas.microsoft.com/office/drawing/2014/main" id="{1CE27EA2-D1A9-1722-6E19-711F3C2817C7}"/>
              </a:ext>
            </a:extLst>
          </p:cNvPr>
          <p:cNvSpPr/>
          <p:nvPr/>
        </p:nvSpPr>
        <p:spPr>
          <a:xfrm>
            <a:off x="632008" y="4274641"/>
            <a:ext cx="2207654" cy="76641"/>
          </a:xfrm>
          <a:prstGeom prst="rect">
            <a:avLst/>
          </a:prstGeom>
          <a:solidFill>
            <a:srgbClr val="8AAA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0077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>
          <a:extLst>
            <a:ext uri="{FF2B5EF4-FFF2-40B4-BE49-F238E27FC236}">
              <a16:creationId xmlns:a16="http://schemas.microsoft.com/office/drawing/2014/main" id="{65C68914-3197-839B-AC74-B938CA036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>
            <a:extLst>
              <a:ext uri="{FF2B5EF4-FFF2-40B4-BE49-F238E27FC236}">
                <a16:creationId xmlns:a16="http://schemas.microsoft.com/office/drawing/2014/main" id="{71307D3E-89BA-FC98-D540-FDEF817EEC81}"/>
              </a:ext>
            </a:extLst>
          </p:cNvPr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17" descr="Presentation Slides-04.png">
            <a:extLst>
              <a:ext uri="{FF2B5EF4-FFF2-40B4-BE49-F238E27FC236}">
                <a16:creationId xmlns:a16="http://schemas.microsoft.com/office/drawing/2014/main" id="{E25038A2-7ABC-7002-D0CE-F687778487A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932" y="-33866"/>
            <a:ext cx="14630397" cy="822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7" descr="Presentation Slides-06.png">
            <a:extLst>
              <a:ext uri="{FF2B5EF4-FFF2-40B4-BE49-F238E27FC236}">
                <a16:creationId xmlns:a16="http://schemas.microsoft.com/office/drawing/2014/main" id="{7DD98A3A-1B0F-C5FD-070C-37E0FC10701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68491" y="228600"/>
            <a:ext cx="539332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7">
            <a:extLst>
              <a:ext uri="{FF2B5EF4-FFF2-40B4-BE49-F238E27FC236}">
                <a16:creationId xmlns:a16="http://schemas.microsoft.com/office/drawing/2014/main" id="{1C38B6C2-65A4-F74B-DDC9-86CBF6542183}"/>
              </a:ext>
            </a:extLst>
          </p:cNvPr>
          <p:cNvSpPr txBox="1"/>
          <p:nvPr/>
        </p:nvSpPr>
        <p:spPr>
          <a:xfrm>
            <a:off x="856902" y="1143000"/>
            <a:ext cx="1301158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Accounts, Intimation, Audit &amp; Disposal of Assets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sp>
        <p:nvSpPr>
          <p:cNvPr id="147" name="Google Shape;147;p17">
            <a:extLst>
              <a:ext uri="{FF2B5EF4-FFF2-40B4-BE49-F238E27FC236}">
                <a16:creationId xmlns:a16="http://schemas.microsoft.com/office/drawing/2014/main" id="{ECB03600-7804-3F2C-7BB5-27EA96EE5A36}"/>
              </a:ext>
            </a:extLst>
          </p:cNvPr>
          <p:cNvSpPr/>
          <p:nvPr/>
        </p:nvSpPr>
        <p:spPr>
          <a:xfrm flipV="1">
            <a:off x="933101" y="1859281"/>
            <a:ext cx="11576304" cy="45719"/>
          </a:xfrm>
          <a:prstGeom prst="rect">
            <a:avLst/>
          </a:prstGeom>
          <a:solidFill>
            <a:srgbClr val="8AAA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6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7">
            <a:extLst>
              <a:ext uri="{FF2B5EF4-FFF2-40B4-BE49-F238E27FC236}">
                <a16:creationId xmlns:a16="http://schemas.microsoft.com/office/drawing/2014/main" id="{60FCAB47-5029-B0D8-461A-A253E6B69779}"/>
              </a:ext>
            </a:extLst>
          </p:cNvPr>
          <p:cNvSpPr txBox="1"/>
          <p:nvPr/>
        </p:nvSpPr>
        <p:spPr>
          <a:xfrm>
            <a:off x="76200" y="78486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8AAA3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vkalra.com</a:t>
            </a: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8AAA3F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3B760F-D03F-8381-C335-BA3F61A30BFC}"/>
              </a:ext>
            </a:extLst>
          </p:cNvPr>
          <p:cNvSpPr txBox="1"/>
          <p:nvPr/>
        </p:nvSpPr>
        <p:spPr>
          <a:xfrm>
            <a:off x="792471" y="2025617"/>
            <a:ext cx="13011589" cy="914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Foreign Contribution through Scheduled Bank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(Section-17)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Foreign contributions must be received in an "FCRA Account" at a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specified SBI branch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in New Delhi. (Main Branch-Sansad Marg). 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(As per FCRA Amendment 2020)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Additional FCRA accounts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can be opened in other scheduled banks for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utilization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purposes.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2. </a:t>
            </a:r>
            <a:r>
              <a:rPr kumimoji="0" lang="en-US" sz="2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Intimation &amp; Reporting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(Section-18)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Certificate holders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must report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each foreign contribution to the Central Government, including: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   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-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Source, amount, and utilization details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A bank-certified statement of received funds must be submitted.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3. </a:t>
            </a:r>
            <a:r>
              <a:rPr kumimoji="0" lang="en-US" sz="2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Maintenance of Accounts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(Section-19)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Mandatory to maintain records in a prescribed format: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   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-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Receipts of foreign contributions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   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- 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Utilization details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2583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>
          <a:extLst>
            <a:ext uri="{FF2B5EF4-FFF2-40B4-BE49-F238E27FC236}">
              <a16:creationId xmlns:a16="http://schemas.microsoft.com/office/drawing/2014/main" id="{06381347-6F3C-5CD1-8C2C-DC40AB201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>
            <a:extLst>
              <a:ext uri="{FF2B5EF4-FFF2-40B4-BE49-F238E27FC236}">
                <a16:creationId xmlns:a16="http://schemas.microsoft.com/office/drawing/2014/main" id="{29CE464F-419E-3DC0-4224-746D837C5B8B}"/>
              </a:ext>
            </a:extLst>
          </p:cNvPr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17" descr="Presentation Slides-04.png">
            <a:extLst>
              <a:ext uri="{FF2B5EF4-FFF2-40B4-BE49-F238E27FC236}">
                <a16:creationId xmlns:a16="http://schemas.microsoft.com/office/drawing/2014/main" id="{4A04AC09-0207-3FCE-296F-1662F898BDB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932" y="-33866"/>
            <a:ext cx="14630397" cy="822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7" descr="Presentation Slides-06.png">
            <a:extLst>
              <a:ext uri="{FF2B5EF4-FFF2-40B4-BE49-F238E27FC236}">
                <a16:creationId xmlns:a16="http://schemas.microsoft.com/office/drawing/2014/main" id="{4EF9A82B-2441-37AA-EED0-F8090E35119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68491" y="228600"/>
            <a:ext cx="539332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7">
            <a:extLst>
              <a:ext uri="{FF2B5EF4-FFF2-40B4-BE49-F238E27FC236}">
                <a16:creationId xmlns:a16="http://schemas.microsoft.com/office/drawing/2014/main" id="{468BC031-62B2-55A1-2F09-3370460E58FA}"/>
              </a:ext>
            </a:extLst>
          </p:cNvPr>
          <p:cNvSpPr txBox="1"/>
          <p:nvPr/>
        </p:nvSpPr>
        <p:spPr>
          <a:xfrm>
            <a:off x="76200" y="78486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8AAA3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vkalra.com</a:t>
            </a: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8AAA3F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CB235A-2150-D652-559E-47D9809709F3}"/>
              </a:ext>
            </a:extLst>
          </p:cNvPr>
          <p:cNvSpPr txBox="1"/>
          <p:nvPr/>
        </p:nvSpPr>
        <p:spPr>
          <a:xfrm>
            <a:off x="742661" y="762000"/>
            <a:ext cx="13011589" cy="914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4. </a:t>
            </a:r>
            <a:r>
              <a:rPr kumimoji="0" lang="en-US" sz="2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Audit of Accounts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(Section-20)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If a person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fails to report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foreign contributions or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violates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the Act, the Central Government may: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Authorize an audit of financial records.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Inspect premises for verification.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Ensure confidentiality of audit findings.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5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. </a:t>
            </a:r>
            <a:r>
              <a:rPr kumimoji="0" lang="en-US" sz="2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Intimation by candidate for election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(Section-21)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Every Candidate for election who received FC within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180 days before nomination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shall report within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45 days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of such nomination.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Candidate shall Intimate CG in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Form FC-1.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6. </a:t>
            </a:r>
            <a:r>
              <a:rPr kumimoji="0" lang="en-US" sz="2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Disposal of Assets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(Section-22)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If an entity ceases to exist or becomes defunct, assets created using foreign contributions will be: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Disposed of per applicable laws.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If no law applies, the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Central Government will specify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the disposal process.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1497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>
          <a:extLst>
            <a:ext uri="{FF2B5EF4-FFF2-40B4-BE49-F238E27FC236}">
              <a16:creationId xmlns:a16="http://schemas.microsoft.com/office/drawing/2014/main" id="{E6508DEA-A596-F194-ED78-D67BD9029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>
            <a:extLst>
              <a:ext uri="{FF2B5EF4-FFF2-40B4-BE49-F238E27FC236}">
                <a16:creationId xmlns:a16="http://schemas.microsoft.com/office/drawing/2014/main" id="{B0B50C30-88F4-21EC-B9F3-E2AEB22A8EC2}"/>
              </a:ext>
            </a:extLst>
          </p:cNvPr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17" descr="Presentation Slides-04.png">
            <a:extLst>
              <a:ext uri="{FF2B5EF4-FFF2-40B4-BE49-F238E27FC236}">
                <a16:creationId xmlns:a16="http://schemas.microsoft.com/office/drawing/2014/main" id="{023671B2-E8D7-B775-BE03-52760458950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11700"/>
            <a:ext cx="14630397" cy="822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7" descr="Presentation Slides-06.png">
            <a:extLst>
              <a:ext uri="{FF2B5EF4-FFF2-40B4-BE49-F238E27FC236}">
                <a16:creationId xmlns:a16="http://schemas.microsoft.com/office/drawing/2014/main" id="{9405ABFF-AD3C-E4EB-ABE9-028BCE392B1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68491" y="228600"/>
            <a:ext cx="539332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7">
            <a:extLst>
              <a:ext uri="{FF2B5EF4-FFF2-40B4-BE49-F238E27FC236}">
                <a16:creationId xmlns:a16="http://schemas.microsoft.com/office/drawing/2014/main" id="{2BDD2775-13DD-2E2F-24CE-8E5FBA3EF329}"/>
              </a:ext>
            </a:extLst>
          </p:cNvPr>
          <p:cNvSpPr txBox="1"/>
          <p:nvPr/>
        </p:nvSpPr>
        <p:spPr>
          <a:xfrm>
            <a:off x="856902" y="860164"/>
            <a:ext cx="1301158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585852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  <a:sym typeface="Arial"/>
              </a:rPr>
              <a:t>FAQ’s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" name="Google Shape;147;p17">
            <a:extLst>
              <a:ext uri="{FF2B5EF4-FFF2-40B4-BE49-F238E27FC236}">
                <a16:creationId xmlns:a16="http://schemas.microsoft.com/office/drawing/2014/main" id="{18D0B0A9-78FB-DF36-5012-D2446DCBD269}"/>
              </a:ext>
            </a:extLst>
          </p:cNvPr>
          <p:cNvSpPr/>
          <p:nvPr/>
        </p:nvSpPr>
        <p:spPr>
          <a:xfrm flipV="1">
            <a:off x="986889" y="1539223"/>
            <a:ext cx="11576304" cy="45719"/>
          </a:xfrm>
          <a:prstGeom prst="rect">
            <a:avLst/>
          </a:prstGeom>
          <a:solidFill>
            <a:srgbClr val="8AAA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6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7">
            <a:extLst>
              <a:ext uri="{FF2B5EF4-FFF2-40B4-BE49-F238E27FC236}">
                <a16:creationId xmlns:a16="http://schemas.microsoft.com/office/drawing/2014/main" id="{20353C07-7E8F-31AD-6C19-4CA42502FAD1}"/>
              </a:ext>
            </a:extLst>
          </p:cNvPr>
          <p:cNvSpPr txBox="1"/>
          <p:nvPr/>
        </p:nvSpPr>
        <p:spPr>
          <a:xfrm>
            <a:off x="76200" y="78486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8AAA3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vkalra.com</a:t>
            </a: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8AAA3F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F4A9748-2735-F6EC-F5CD-277241B6949C}"/>
              </a:ext>
            </a:extLst>
          </p:cNvPr>
          <p:cNvSpPr/>
          <p:nvPr/>
        </p:nvSpPr>
        <p:spPr>
          <a:xfrm>
            <a:off x="708287" y="2063077"/>
            <a:ext cx="4858099" cy="220857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200" kern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Can foreign contributions received in an FCRA account be transferred to a local (non-FCRA) account?</a:t>
            </a:r>
            <a:endParaRPr lang="en-US" sz="2200" kern="0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0DDFD8-2AB4-47B7-7D3E-562124DDDC0F}"/>
              </a:ext>
            </a:extLst>
          </p:cNvPr>
          <p:cNvSpPr txBox="1"/>
          <p:nvPr/>
        </p:nvSpPr>
        <p:spPr>
          <a:xfrm>
            <a:off x="652169" y="1668361"/>
            <a:ext cx="121335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FAQ 1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24B3F0F-61DA-CC06-6D76-CBA1A08FA27D}"/>
              </a:ext>
            </a:extLst>
          </p:cNvPr>
          <p:cNvSpPr/>
          <p:nvPr/>
        </p:nvSpPr>
        <p:spPr>
          <a:xfrm>
            <a:off x="6179492" y="2063077"/>
            <a:ext cx="7958665" cy="22085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>
              <a:buClr>
                <a:srgbClr val="000000"/>
              </a:buClr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No, foreign contributions received in an FCRA account 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cannot be transferred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to a 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local (non-FCRA)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account. 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Mixing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FCRA funds with domestic (non-FCRA) funds is a serious 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violation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and can lead to penalties, suspension, or cancellation of FCRA registration.</a:t>
            </a:r>
            <a:endParaRPr lang="en-US" sz="2000" kern="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40744A0-C551-9CB1-DC2B-0564A83F5F62}"/>
              </a:ext>
            </a:extLst>
          </p:cNvPr>
          <p:cNvSpPr/>
          <p:nvPr/>
        </p:nvSpPr>
        <p:spPr>
          <a:xfrm>
            <a:off x="708286" y="4778379"/>
            <a:ext cx="4858099" cy="141262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Minimum Balance requirements in FCRA Accounts?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191E4BB-B8BB-DD5D-D6EE-8A08F4D5858B}"/>
              </a:ext>
            </a:extLst>
          </p:cNvPr>
          <p:cNvSpPr/>
          <p:nvPr/>
        </p:nvSpPr>
        <p:spPr>
          <a:xfrm>
            <a:off x="6198471" y="4778379"/>
            <a:ext cx="7958665" cy="14126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       There is no such requirement under FCRA, 2010.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49847D-1330-62B0-EC08-7673EF0598F6}"/>
              </a:ext>
            </a:extLst>
          </p:cNvPr>
          <p:cNvSpPr txBox="1"/>
          <p:nvPr/>
        </p:nvSpPr>
        <p:spPr>
          <a:xfrm>
            <a:off x="652169" y="4409079"/>
            <a:ext cx="49142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u="sng" kern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FAQ 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284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17" descr="Presentation Slides-0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706597" cy="8173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7" descr="Presentation Slides-06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68491" y="228600"/>
            <a:ext cx="539332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7"/>
          <p:cNvSpPr txBox="1"/>
          <p:nvPr/>
        </p:nvSpPr>
        <p:spPr>
          <a:xfrm>
            <a:off x="856902" y="1143000"/>
            <a:ext cx="1355092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4000" b="1" dirty="0">
                <a:latin typeface="Roboto"/>
                <a:ea typeface="Roboto"/>
                <a:cs typeface="Roboto"/>
                <a:sym typeface="Roboto"/>
              </a:rPr>
              <a:t>Foreign Contribution Amendment Rules</a:t>
            </a:r>
            <a:endParaRPr sz="40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" name="Google Shape;147;p17"/>
          <p:cNvSpPr/>
          <p:nvPr/>
        </p:nvSpPr>
        <p:spPr>
          <a:xfrm flipV="1">
            <a:off x="933101" y="1859281"/>
            <a:ext cx="9089136" cy="45719"/>
          </a:xfrm>
          <a:prstGeom prst="rect">
            <a:avLst/>
          </a:prstGeom>
          <a:solidFill>
            <a:srgbClr val="8AAA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7"/>
          <p:cNvSpPr txBox="1"/>
          <p:nvPr/>
        </p:nvSpPr>
        <p:spPr>
          <a:xfrm>
            <a:off x="838200" y="2133600"/>
            <a:ext cx="9032700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8AAA3F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800" b="1" dirty="0">
              <a:solidFill>
                <a:srgbClr val="8AAA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" name="Google Shape;150;p17"/>
          <p:cNvSpPr txBox="1"/>
          <p:nvPr/>
        </p:nvSpPr>
        <p:spPr>
          <a:xfrm>
            <a:off x="76200" y="78486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200" b="1">
                <a:solidFill>
                  <a:srgbClr val="8AAA3F"/>
                </a:solidFill>
                <a:latin typeface="Roboto"/>
                <a:ea typeface="Roboto"/>
                <a:cs typeface="Roboto"/>
                <a:sym typeface="Roboto"/>
              </a:rPr>
              <a:t>vkalra.com</a:t>
            </a:r>
            <a:endParaRPr sz="1200" b="1">
              <a:solidFill>
                <a:srgbClr val="8AAA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2808BE-6399-0C7A-927C-C7D1DEDA4B11}"/>
              </a:ext>
            </a:extLst>
          </p:cNvPr>
          <p:cNvSpPr txBox="1"/>
          <p:nvPr/>
        </p:nvSpPr>
        <p:spPr>
          <a:xfrm>
            <a:off x="933101" y="2202305"/>
            <a:ext cx="1293539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2000" b="1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As per Amendment , 2020</a:t>
            </a:r>
          </a:p>
          <a:p>
            <a:r>
              <a:rPr lang="en-US" sz="2000" b="1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Section 7- Prohibition to transfer foreign contribution to other person</a:t>
            </a:r>
          </a:p>
          <a:p>
            <a:r>
              <a:rPr lang="en-US" sz="2000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 person who—</a:t>
            </a:r>
          </a:p>
          <a:p>
            <a:r>
              <a:rPr lang="en-US" sz="2000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(a) is </a:t>
            </a:r>
            <a:r>
              <a:rPr lang="en-US" sz="2000" b="1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registered</a:t>
            </a:r>
            <a:r>
              <a:rPr lang="en-US" sz="2000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and granted a </a:t>
            </a:r>
            <a:r>
              <a:rPr lang="en-US" sz="2000" b="1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certificate</a:t>
            </a:r>
            <a:r>
              <a:rPr lang="en-US" sz="2000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or has obtained </a:t>
            </a:r>
            <a:r>
              <a:rPr lang="en-US" sz="2000" b="1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prior permission </a:t>
            </a:r>
            <a:r>
              <a:rPr lang="en-US" sz="2000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under this Act; and</a:t>
            </a:r>
          </a:p>
          <a:p>
            <a:r>
              <a:rPr lang="en-US" sz="2000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(b) receives any </a:t>
            </a:r>
            <a:r>
              <a:rPr lang="en-US" sz="2000" b="1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foreign</a:t>
            </a:r>
            <a:r>
              <a:rPr lang="en-US" sz="2000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000" b="1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contribution</a:t>
            </a:r>
            <a:r>
              <a:rPr lang="en-US" sz="2000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shall </a:t>
            </a:r>
            <a:r>
              <a:rPr lang="en-US" sz="2000" b="1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transfer</a:t>
            </a:r>
            <a:r>
              <a:rPr lang="en-US" sz="2000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such foreign contribution to any </a:t>
            </a:r>
            <a:r>
              <a:rPr lang="en-US" sz="2000" b="1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other person</a:t>
            </a:r>
            <a:r>
              <a:rPr lang="en-US" sz="2000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n-US" sz="2000" i="1" u="none" strike="noStrike" baseline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36C236D-8695-82E6-529E-6210A36DE0D5}"/>
              </a:ext>
            </a:extLst>
          </p:cNvPr>
          <p:cNvSpPr/>
          <p:nvPr/>
        </p:nvSpPr>
        <p:spPr>
          <a:xfrm>
            <a:off x="856902" y="4713111"/>
            <a:ext cx="13011589" cy="16136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4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 conclusion, while Explanation 1 </a:t>
            </a:r>
            <a:r>
              <a:rPr lang="en-US" sz="2000" b="1" i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broadens</a:t>
            </a:r>
            <a:r>
              <a:rPr lang="en-US" sz="2000" b="1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the scope of "foreign contribution" to include any subsequent transfers of foreign contributions, Section 7 of the Amendment 2020 imposes a clear </a:t>
            </a:r>
            <a:r>
              <a:rPr lang="en-US" sz="2000" b="1" i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prohibition</a:t>
            </a:r>
            <a:r>
              <a:rPr lang="en-US" sz="2000" b="1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on transferring foreign contributions to any other person or entity, including between NGOs. This creates a direct </a:t>
            </a:r>
            <a:r>
              <a:rPr lang="en-US" sz="2000" b="1" i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contradiction</a:t>
            </a:r>
            <a:r>
              <a:rPr lang="en-US" sz="2000" b="1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where the expanded definition of foreign contribution under Explanation 1 would </a:t>
            </a:r>
            <a:r>
              <a:rPr lang="en-US" sz="2000" b="1" i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theoretically</a:t>
            </a:r>
            <a:r>
              <a:rPr lang="en-US" sz="2000" b="1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allow transfers, but Section 7 </a:t>
            </a:r>
            <a:r>
              <a:rPr lang="en-US" sz="2000" b="1" i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explicitly forbids</a:t>
            </a:r>
            <a:r>
              <a:rPr lang="en-US" sz="2000" b="1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such actions.</a:t>
            </a:r>
          </a:p>
        </p:txBody>
      </p:sp>
    </p:spTree>
    <p:extLst>
      <p:ext uri="{BB962C8B-B14F-4D97-AF65-F5344CB8AC3E}">
        <p14:creationId xmlns:p14="http://schemas.microsoft.com/office/powerpoint/2010/main" val="4508101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17" descr="Presentation Slides-0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706597" cy="8173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7" descr="Presentation Slides-06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68491" y="228600"/>
            <a:ext cx="539332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7"/>
          <p:cNvSpPr txBox="1"/>
          <p:nvPr/>
        </p:nvSpPr>
        <p:spPr>
          <a:xfrm>
            <a:off x="856902" y="1143000"/>
            <a:ext cx="1355092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4000" b="1" dirty="0">
                <a:latin typeface="Roboto"/>
                <a:ea typeface="Roboto"/>
                <a:cs typeface="Roboto"/>
                <a:sym typeface="Roboto"/>
              </a:rPr>
              <a:t>Foreign Contribution Amendment Rules</a:t>
            </a:r>
            <a:endParaRPr sz="40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" name="Google Shape;147;p17"/>
          <p:cNvSpPr/>
          <p:nvPr/>
        </p:nvSpPr>
        <p:spPr>
          <a:xfrm flipV="1">
            <a:off x="933101" y="1859281"/>
            <a:ext cx="9089136" cy="45719"/>
          </a:xfrm>
          <a:prstGeom prst="rect">
            <a:avLst/>
          </a:prstGeom>
          <a:solidFill>
            <a:srgbClr val="8AAA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7"/>
          <p:cNvSpPr txBox="1"/>
          <p:nvPr/>
        </p:nvSpPr>
        <p:spPr>
          <a:xfrm>
            <a:off x="838200" y="2133600"/>
            <a:ext cx="9032700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8AAA3F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800" b="1" dirty="0">
              <a:solidFill>
                <a:srgbClr val="8AAA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" name="Google Shape;150;p17"/>
          <p:cNvSpPr txBox="1"/>
          <p:nvPr/>
        </p:nvSpPr>
        <p:spPr>
          <a:xfrm>
            <a:off x="76200" y="78486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200" b="1">
                <a:solidFill>
                  <a:srgbClr val="8AAA3F"/>
                </a:solidFill>
                <a:latin typeface="Roboto"/>
                <a:ea typeface="Roboto"/>
                <a:cs typeface="Roboto"/>
                <a:sym typeface="Roboto"/>
              </a:rPr>
              <a:t>vkalra.com</a:t>
            </a:r>
            <a:endParaRPr sz="1200" b="1">
              <a:solidFill>
                <a:srgbClr val="8AAA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543118-06CC-885A-39BA-91801AD61034}"/>
              </a:ext>
            </a:extLst>
          </p:cNvPr>
          <p:cNvSpPr txBox="1"/>
          <p:nvPr/>
        </p:nvSpPr>
        <p:spPr>
          <a:xfrm>
            <a:off x="838200" y="1835025"/>
            <a:ext cx="1293539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4" indent="-342900">
              <a:buFont typeface="Wingdings" panose="05000000000000000000" pitchFamily="2" charset="2"/>
              <a:buChar char="v"/>
            </a:pPr>
            <a:endParaRPr lang="en-US" sz="2000" b="1" i="0" u="sng" strike="noStrike" baseline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lvl="4" indent="-342900">
              <a:buFont typeface="Wingdings" panose="05000000000000000000" pitchFamily="2" charset="2"/>
              <a:buChar char="v"/>
            </a:pPr>
            <a:r>
              <a:rPr lang="en-US" sz="2000" b="1" u="sng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</a:t>
            </a:r>
            <a:r>
              <a:rPr lang="en-US" sz="2000" b="1" i="0" u="sng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 the consolidated income tax refund is received in a non-FCRA bank account</a:t>
            </a:r>
            <a:endParaRPr lang="en-US" sz="2400" b="1" i="0" u="sng" strike="noStrike" baseline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4"/>
            <a:endParaRPr lang="en-US" sz="2000" b="1" i="0" u="sng" strike="noStrike" baseline="0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lvl="5" indent="-342900">
              <a:buFont typeface="Arial" panose="020B0604020202020204" pitchFamily="34" charset="0"/>
              <a:buChar char="•"/>
            </a:pPr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lvl="5" indent="-342900">
              <a:buFont typeface="Arial" panose="020B0604020202020204" pitchFamily="34" charset="0"/>
              <a:buChar char="•"/>
            </a:pPr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5"/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5"/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lvl="5" indent="-342900">
              <a:buFont typeface="Wingdings" panose="05000000000000000000" pitchFamily="2" charset="2"/>
              <a:buChar char="v"/>
            </a:pPr>
            <a:r>
              <a:rPr lang="en-US" sz="2000" b="1" u="sng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will be the accounting treatment of above?</a:t>
            </a:r>
          </a:p>
          <a:p>
            <a:pPr marL="342900" lvl="5" indent="-342900">
              <a:buFont typeface="Wingdings" panose="05000000000000000000" pitchFamily="2" charset="2"/>
              <a:buChar char="v"/>
            </a:pPr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lvl="5" indent="-342900">
              <a:buFont typeface="Arial" panose="020B0604020202020204" pitchFamily="34" charset="0"/>
              <a:buChar char="•"/>
            </a:pPr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lvl="5" indent="-342900">
              <a:buFont typeface="Arial" panose="020B0604020202020204" pitchFamily="34" charset="0"/>
              <a:buChar char="•"/>
            </a:pPr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5"/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lvl="5" indent="-342900">
              <a:buFont typeface="Wingdings" panose="05000000000000000000" pitchFamily="2" charset="2"/>
              <a:buChar char="v"/>
            </a:pPr>
            <a:r>
              <a:rPr lang="en-US" sz="2000" b="1" u="sng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Treatment of unspent administrative expenses </a:t>
            </a:r>
          </a:p>
          <a:p>
            <a:pPr marL="342900" lvl="5" indent="-342900">
              <a:buFont typeface="Arial" panose="020B0604020202020204" pitchFamily="34" charset="0"/>
              <a:buChar char="•"/>
            </a:pPr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lvl="5" indent="-342900">
              <a:buFont typeface="Arial" panose="020B0604020202020204" pitchFamily="34" charset="0"/>
              <a:buChar char="•"/>
            </a:pPr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lvl="5" indent="-342900">
              <a:buFont typeface="Arial" panose="020B0604020202020204" pitchFamily="34" charset="0"/>
              <a:buChar char="•"/>
            </a:pPr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lvl="5" indent="-342900">
              <a:buFont typeface="Arial" panose="020B0604020202020204" pitchFamily="34" charset="0"/>
              <a:buChar char="•"/>
            </a:pPr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lvl="5" indent="-342900">
              <a:buFont typeface="Arial" panose="020B0604020202020204" pitchFamily="34" charset="0"/>
              <a:buChar char="•"/>
            </a:pPr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F1FF51C-1427-BF47-CE4F-5C02B5790B57}"/>
              </a:ext>
            </a:extLst>
          </p:cNvPr>
          <p:cNvSpPr/>
          <p:nvPr/>
        </p:nvSpPr>
        <p:spPr>
          <a:xfrm>
            <a:off x="1149788" y="2694213"/>
            <a:ext cx="12407020" cy="104342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 case the consolidated income tax refund is received in a non-FCRA bank account, the proportionate amount related to the FCRA component must be transferred back to the FCRA bank account. This transfer will not be considered a violation of Section 17 of the Foreign Contribution (Regulation) Act, 2010 (FCRA)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3400BC1-2463-8CAF-00A9-389427E704D4}"/>
              </a:ext>
            </a:extLst>
          </p:cNvPr>
          <p:cNvSpPr/>
          <p:nvPr/>
        </p:nvSpPr>
        <p:spPr>
          <a:xfrm>
            <a:off x="1149788" y="4523336"/>
            <a:ext cx="12459398" cy="7474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At the time of deduction, TDS may be treated as utilization of foreign contributions, and upon receipt of the refund in the FCRA account, it will be categorized as "other income."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3244664-47FE-0A09-6268-CF9D60212DBD}"/>
              </a:ext>
            </a:extLst>
          </p:cNvPr>
          <p:cNvSpPr/>
          <p:nvPr/>
        </p:nvSpPr>
        <p:spPr>
          <a:xfrm>
            <a:off x="1149787" y="6059904"/>
            <a:ext cx="12433209" cy="13309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Instead of being lost or returned, they can be carried forward to immediately succeeding financial year.</a:t>
            </a:r>
          </a:p>
          <a:p>
            <a:r>
              <a:rPr lang="en-US" sz="2000" b="1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Reporting: </a:t>
            </a:r>
            <a:r>
              <a:rPr lang="en-US" sz="2000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carry-forward must be reported under Serial Number 4(iv) of Form FC-4.</a:t>
            </a:r>
          </a:p>
          <a:p>
            <a:r>
              <a:rPr lang="en-US" sz="2000" b="1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Conditions: </a:t>
            </a:r>
            <a:r>
              <a:rPr lang="en-US" sz="2000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association needs to justify the carry-forward in the form and ensure that it complies with the FCRA regulations</a:t>
            </a:r>
            <a:r>
              <a:rPr lang="en-US" sz="2000" b="1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0508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>
          <a:extLst>
            <a:ext uri="{FF2B5EF4-FFF2-40B4-BE49-F238E27FC236}">
              <a16:creationId xmlns:a16="http://schemas.microsoft.com/office/drawing/2014/main" id="{49A2EE58-8256-B9A4-B6E6-957401DBF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>
            <a:extLst>
              <a:ext uri="{FF2B5EF4-FFF2-40B4-BE49-F238E27FC236}">
                <a16:creationId xmlns:a16="http://schemas.microsoft.com/office/drawing/2014/main" id="{FEFACFB5-40DC-336E-8EBC-B537E3C30F37}"/>
              </a:ext>
            </a:extLst>
          </p:cNvPr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17" descr="Presentation Slides-04.png">
            <a:extLst>
              <a:ext uri="{FF2B5EF4-FFF2-40B4-BE49-F238E27FC236}">
                <a16:creationId xmlns:a16="http://schemas.microsoft.com/office/drawing/2014/main" id="{519C7B8C-8681-B211-10CD-81001657DB1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932" y="-33866"/>
            <a:ext cx="14630397" cy="822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7" descr="Presentation Slides-06.png">
            <a:extLst>
              <a:ext uri="{FF2B5EF4-FFF2-40B4-BE49-F238E27FC236}">
                <a16:creationId xmlns:a16="http://schemas.microsoft.com/office/drawing/2014/main" id="{4AF6E0B7-61B2-311E-A0D6-4C9A79E6131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68491" y="228600"/>
            <a:ext cx="539332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7">
            <a:extLst>
              <a:ext uri="{FF2B5EF4-FFF2-40B4-BE49-F238E27FC236}">
                <a16:creationId xmlns:a16="http://schemas.microsoft.com/office/drawing/2014/main" id="{F283BAE9-767D-F3F6-14E8-3615C74CB02F}"/>
              </a:ext>
            </a:extLst>
          </p:cNvPr>
          <p:cNvSpPr txBox="1"/>
          <p:nvPr/>
        </p:nvSpPr>
        <p:spPr>
          <a:xfrm>
            <a:off x="856902" y="1143000"/>
            <a:ext cx="1301158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  <a:sym typeface="Arial"/>
              </a:rPr>
              <a:t>Inspection, Search And Seizure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" name="Google Shape;147;p17">
            <a:extLst>
              <a:ext uri="{FF2B5EF4-FFF2-40B4-BE49-F238E27FC236}">
                <a16:creationId xmlns:a16="http://schemas.microsoft.com/office/drawing/2014/main" id="{94E98340-A7FE-D8F3-AF2D-007304FB633A}"/>
              </a:ext>
            </a:extLst>
          </p:cNvPr>
          <p:cNvSpPr/>
          <p:nvPr/>
        </p:nvSpPr>
        <p:spPr>
          <a:xfrm flipV="1">
            <a:off x="933101" y="1859281"/>
            <a:ext cx="11576304" cy="45719"/>
          </a:xfrm>
          <a:prstGeom prst="rect">
            <a:avLst/>
          </a:prstGeom>
          <a:solidFill>
            <a:srgbClr val="8AAA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6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7">
            <a:extLst>
              <a:ext uri="{FF2B5EF4-FFF2-40B4-BE49-F238E27FC236}">
                <a16:creationId xmlns:a16="http://schemas.microsoft.com/office/drawing/2014/main" id="{4E47B8F1-6BD9-F0FC-FC2F-AFEDCE9FD795}"/>
              </a:ext>
            </a:extLst>
          </p:cNvPr>
          <p:cNvSpPr txBox="1"/>
          <p:nvPr/>
        </p:nvSpPr>
        <p:spPr>
          <a:xfrm>
            <a:off x="76200" y="78486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8AAA3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vkalra.com</a:t>
            </a: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8AAA3F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B5BE9D-B069-ABB2-50FF-90B73BBAFAA6}"/>
              </a:ext>
            </a:extLst>
          </p:cNvPr>
          <p:cNvSpPr txBox="1"/>
          <p:nvPr/>
        </p:nvSpPr>
        <p:spPr>
          <a:xfrm>
            <a:off x="792471" y="2231846"/>
            <a:ext cx="13011589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</a:t>
            </a:r>
            <a:r>
              <a:rPr kumimoji="0" lang="en-US" sz="2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Inspection of Accounts &amp; Records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(Section-23)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The Central Government can authorize an inspection if there is suspicion of violation of the Act.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Applies to: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  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-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Political parties                           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-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Organizations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  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- 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Individuals                                   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-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Associations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2. </a:t>
            </a:r>
            <a:r>
              <a:rPr kumimoji="0" lang="en-US" sz="2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Seizure of Accounts &amp; Records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(Section-24)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If violations are found during inspection, officers can seize records.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Seized records must be presented before relevant authorities.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If no proceedings occur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within six months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, records must be returned.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56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>
          <a:extLst>
            <a:ext uri="{FF2B5EF4-FFF2-40B4-BE49-F238E27FC236}">
              <a16:creationId xmlns:a16="http://schemas.microsoft.com/office/drawing/2014/main" id="{CF0E91FC-8D79-1FCB-223B-2158E43AE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>
            <a:extLst>
              <a:ext uri="{FF2B5EF4-FFF2-40B4-BE49-F238E27FC236}">
                <a16:creationId xmlns:a16="http://schemas.microsoft.com/office/drawing/2014/main" id="{696028D1-2FE0-1B99-FA8C-57357E418356}"/>
              </a:ext>
            </a:extLst>
          </p:cNvPr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17" descr="Presentation Slides-04.png">
            <a:extLst>
              <a:ext uri="{FF2B5EF4-FFF2-40B4-BE49-F238E27FC236}">
                <a16:creationId xmlns:a16="http://schemas.microsoft.com/office/drawing/2014/main" id="{62BBDA01-5560-9DCF-68F7-28F4E385F37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932" y="-33866"/>
            <a:ext cx="14630397" cy="822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7" descr="Presentation Slides-06.png">
            <a:extLst>
              <a:ext uri="{FF2B5EF4-FFF2-40B4-BE49-F238E27FC236}">
                <a16:creationId xmlns:a16="http://schemas.microsoft.com/office/drawing/2014/main" id="{9713DF8C-E787-DCCC-3BBB-AD4F7DAFEC5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68491" y="228600"/>
            <a:ext cx="539332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7">
            <a:extLst>
              <a:ext uri="{FF2B5EF4-FFF2-40B4-BE49-F238E27FC236}">
                <a16:creationId xmlns:a16="http://schemas.microsoft.com/office/drawing/2014/main" id="{5CEB26CE-7921-264D-9B88-15D9141A1012}"/>
              </a:ext>
            </a:extLst>
          </p:cNvPr>
          <p:cNvSpPr txBox="1"/>
          <p:nvPr/>
        </p:nvSpPr>
        <p:spPr>
          <a:xfrm>
            <a:off x="76200" y="78486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8AAA3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vkalra.com</a:t>
            </a: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8AAA3F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A93170-D46F-D9B6-9643-25AFE56FC139}"/>
              </a:ext>
            </a:extLst>
          </p:cNvPr>
          <p:cNvSpPr txBox="1"/>
          <p:nvPr/>
        </p:nvSpPr>
        <p:spPr>
          <a:xfrm>
            <a:off x="856902" y="762000"/>
            <a:ext cx="13011589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3. </a:t>
            </a:r>
            <a:r>
              <a:rPr kumimoji="0" lang="en-US" sz="2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Seizure of Articles, Currency, or Securities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(Section-25)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If unauthorized possession of valuables is suspected, officers may seize: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Articles exceeding a certain value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Indian or foreign currency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Securities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4. </a:t>
            </a:r>
            <a:r>
              <a:rPr kumimoji="0" lang="en-US" sz="2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Disposal of Seized Items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(Section-26)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The Central Government determines disposal methods.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Process includes: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   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-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Forwarding items to a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designated officer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   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-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</a:t>
            </a:r>
            <a:r>
              <a:rPr lang="en-US" sz="2400" kern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Officer prepares an </a:t>
            </a:r>
            <a:r>
              <a:rPr lang="en-US" sz="2400" b="1" kern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inventory</a:t>
            </a:r>
            <a:r>
              <a:rPr lang="en-US" sz="2400" kern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and seeks Magistrate’s certification.</a:t>
            </a:r>
            <a:r>
              <a:rPr lang="en-US" sz="2400" kern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kern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   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-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</a:t>
            </a:r>
            <a:r>
              <a:rPr lang="en-US" sz="2400" kern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Seizure must be </a:t>
            </a:r>
            <a:r>
              <a:rPr lang="en-US" sz="2400" b="1" kern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reported</a:t>
            </a:r>
            <a:r>
              <a:rPr lang="en-US" sz="2400" kern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to the Court of Session.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8706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>
          <a:extLst>
            <a:ext uri="{FF2B5EF4-FFF2-40B4-BE49-F238E27FC236}">
              <a16:creationId xmlns:a16="http://schemas.microsoft.com/office/drawing/2014/main" id="{9CDD56F5-5654-6A86-0529-0852CBC40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>
            <a:extLst>
              <a:ext uri="{FF2B5EF4-FFF2-40B4-BE49-F238E27FC236}">
                <a16:creationId xmlns:a16="http://schemas.microsoft.com/office/drawing/2014/main" id="{8EC32B06-8115-8CB0-E9DE-3CDBAA17F070}"/>
              </a:ext>
            </a:extLst>
          </p:cNvPr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17" descr="Presentation Slides-04.png">
            <a:extLst>
              <a:ext uri="{FF2B5EF4-FFF2-40B4-BE49-F238E27FC236}">
                <a16:creationId xmlns:a16="http://schemas.microsoft.com/office/drawing/2014/main" id="{AF5BC7CD-D7B7-033D-2E55-DAAF09E3A3B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932" y="-33866"/>
            <a:ext cx="14630397" cy="822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7" descr="Presentation Slides-06.png">
            <a:extLst>
              <a:ext uri="{FF2B5EF4-FFF2-40B4-BE49-F238E27FC236}">
                <a16:creationId xmlns:a16="http://schemas.microsoft.com/office/drawing/2014/main" id="{6D14C557-6551-0505-00CE-D09290FF4D2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68491" y="228600"/>
            <a:ext cx="539332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7">
            <a:extLst>
              <a:ext uri="{FF2B5EF4-FFF2-40B4-BE49-F238E27FC236}">
                <a16:creationId xmlns:a16="http://schemas.microsoft.com/office/drawing/2014/main" id="{C34C2375-DDC2-D625-EB23-E9AA72DC3D1B}"/>
              </a:ext>
            </a:extLst>
          </p:cNvPr>
          <p:cNvSpPr txBox="1"/>
          <p:nvPr/>
        </p:nvSpPr>
        <p:spPr>
          <a:xfrm>
            <a:off x="856902" y="1143000"/>
            <a:ext cx="1301158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  <a:sym typeface="Arial"/>
              </a:rPr>
              <a:t>ADJUDICATION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" name="Google Shape;147;p17">
            <a:extLst>
              <a:ext uri="{FF2B5EF4-FFF2-40B4-BE49-F238E27FC236}">
                <a16:creationId xmlns:a16="http://schemas.microsoft.com/office/drawing/2014/main" id="{921A3070-5FAF-B2F0-8CB6-0ECCBDE8FF00}"/>
              </a:ext>
            </a:extLst>
          </p:cNvPr>
          <p:cNvSpPr/>
          <p:nvPr/>
        </p:nvSpPr>
        <p:spPr>
          <a:xfrm flipV="1">
            <a:off x="933101" y="1859281"/>
            <a:ext cx="11576304" cy="45719"/>
          </a:xfrm>
          <a:prstGeom prst="rect">
            <a:avLst/>
          </a:prstGeom>
          <a:solidFill>
            <a:srgbClr val="8AAA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6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7">
            <a:extLst>
              <a:ext uri="{FF2B5EF4-FFF2-40B4-BE49-F238E27FC236}">
                <a16:creationId xmlns:a16="http://schemas.microsoft.com/office/drawing/2014/main" id="{DA4BEB85-4070-5E8E-C2E4-605AD7AE9E4E}"/>
              </a:ext>
            </a:extLst>
          </p:cNvPr>
          <p:cNvSpPr txBox="1"/>
          <p:nvPr/>
        </p:nvSpPr>
        <p:spPr>
          <a:xfrm>
            <a:off x="76200" y="78486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8AAA3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vkalra.com</a:t>
            </a: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8AAA3F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8C15BE-5F34-8811-78FC-F600E17FA258}"/>
              </a:ext>
            </a:extLst>
          </p:cNvPr>
          <p:cNvSpPr txBox="1"/>
          <p:nvPr/>
        </p:nvSpPr>
        <p:spPr>
          <a:xfrm>
            <a:off x="857674" y="2231846"/>
            <a:ext cx="1301158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1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. </a:t>
            </a:r>
            <a:r>
              <a:rPr kumimoji="0" lang="en-US" sz="2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Confiscation Under the Act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(Section-28)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Any article, currency, or security seized under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Section 25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is liable for confiscation.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Confiscation occurs if adjudged under Section 29 as received or obtained in violation of the Act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2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. </a:t>
            </a:r>
            <a:r>
              <a:rPr kumimoji="0" lang="en-US" sz="2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Adjudication of Confiscation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(Section-29)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Authorities Responsible: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3. </a:t>
            </a:r>
            <a:r>
              <a:rPr kumimoji="0" lang="en-US" sz="2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Procedure for Confiscation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(Section-30)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No confiscation order is made without giving a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reasonable opportunity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for representation.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B482603-991E-2ECF-BC36-25D020666712}"/>
              </a:ext>
            </a:extLst>
          </p:cNvPr>
          <p:cNvGraphicFramePr>
            <a:graphicFrameLocks noGrp="1"/>
          </p:cNvGraphicFramePr>
          <p:nvPr/>
        </p:nvGraphicFramePr>
        <p:xfrm>
          <a:off x="1342428" y="5148727"/>
          <a:ext cx="12430298" cy="1221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9078">
                  <a:extLst>
                    <a:ext uri="{9D8B030D-6E8A-4147-A177-3AD203B41FA5}">
                      <a16:colId xmlns:a16="http://schemas.microsoft.com/office/drawing/2014/main" val="3617327941"/>
                    </a:ext>
                  </a:extLst>
                </a:gridCol>
                <a:gridCol w="7551220">
                  <a:extLst>
                    <a:ext uri="{9D8B030D-6E8A-4147-A177-3AD203B41FA5}">
                      <a16:colId xmlns:a16="http://schemas.microsoft.com/office/drawing/2014/main" val="1711860048"/>
                    </a:ext>
                  </a:extLst>
                </a:gridCol>
              </a:tblGrid>
              <a:tr h="610796">
                <a:tc>
                  <a:txBody>
                    <a:bodyPr/>
                    <a:lstStyle/>
                    <a:p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Arial"/>
                        </a:rPr>
                        <a:t>Up to Rs. 10Lakhs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Arial"/>
                        </a:rPr>
                        <a:t>Officer (Assistant Sessions Judge or above)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6980660"/>
                  </a:ext>
                </a:extLst>
              </a:tr>
              <a:tr h="610796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No limit</a:t>
                      </a:r>
                      <a:r>
                        <a:rPr lang="en-US" sz="2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on adjudication authority</a:t>
                      </a:r>
                      <a:endParaRPr lang="en-US" sz="2400" b="0" i="0" u="none" strike="noStrike" cap="none" dirty="0">
                        <a:solidFill>
                          <a:srgbClr val="00000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Arial"/>
                        </a:rPr>
                        <a:t>Court of Session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0543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7636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>
          <a:extLst>
            <a:ext uri="{FF2B5EF4-FFF2-40B4-BE49-F238E27FC236}">
              <a16:creationId xmlns:a16="http://schemas.microsoft.com/office/drawing/2014/main" id="{38534FA2-3EA9-982F-C3D8-36CF85D15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>
            <a:extLst>
              <a:ext uri="{FF2B5EF4-FFF2-40B4-BE49-F238E27FC236}">
                <a16:creationId xmlns:a16="http://schemas.microsoft.com/office/drawing/2014/main" id="{6CEDF89C-0F83-F044-DC67-49BB278E8F79}"/>
              </a:ext>
            </a:extLst>
          </p:cNvPr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17" descr="Presentation Slides-04.png">
            <a:extLst>
              <a:ext uri="{FF2B5EF4-FFF2-40B4-BE49-F238E27FC236}">
                <a16:creationId xmlns:a16="http://schemas.microsoft.com/office/drawing/2014/main" id="{A9A6C70F-74E1-516F-9F7C-8D1854AF4B8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932" y="-33866"/>
            <a:ext cx="14630397" cy="822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7" descr="Presentation Slides-06.png">
            <a:extLst>
              <a:ext uri="{FF2B5EF4-FFF2-40B4-BE49-F238E27FC236}">
                <a16:creationId xmlns:a16="http://schemas.microsoft.com/office/drawing/2014/main" id="{4A955810-223E-FD13-7237-D5A470832D8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68491" y="228600"/>
            <a:ext cx="539332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7">
            <a:extLst>
              <a:ext uri="{FF2B5EF4-FFF2-40B4-BE49-F238E27FC236}">
                <a16:creationId xmlns:a16="http://schemas.microsoft.com/office/drawing/2014/main" id="{AB896CC9-8112-F237-D57F-C05E976D4136}"/>
              </a:ext>
            </a:extLst>
          </p:cNvPr>
          <p:cNvSpPr txBox="1"/>
          <p:nvPr/>
        </p:nvSpPr>
        <p:spPr>
          <a:xfrm>
            <a:off x="856902" y="1143000"/>
            <a:ext cx="1301158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  <a:sym typeface="Arial"/>
              </a:rPr>
              <a:t>APPEAL AND REVISION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" name="Google Shape;147;p17">
            <a:extLst>
              <a:ext uri="{FF2B5EF4-FFF2-40B4-BE49-F238E27FC236}">
                <a16:creationId xmlns:a16="http://schemas.microsoft.com/office/drawing/2014/main" id="{0C1C5D6A-1789-BA31-6D0A-2EAA1E5E1E12}"/>
              </a:ext>
            </a:extLst>
          </p:cNvPr>
          <p:cNvSpPr/>
          <p:nvPr/>
        </p:nvSpPr>
        <p:spPr>
          <a:xfrm flipV="1">
            <a:off x="839967" y="1788118"/>
            <a:ext cx="11576304" cy="45719"/>
          </a:xfrm>
          <a:prstGeom prst="rect">
            <a:avLst/>
          </a:prstGeom>
          <a:solidFill>
            <a:srgbClr val="8AAA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6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7">
            <a:extLst>
              <a:ext uri="{FF2B5EF4-FFF2-40B4-BE49-F238E27FC236}">
                <a16:creationId xmlns:a16="http://schemas.microsoft.com/office/drawing/2014/main" id="{41DD7FD5-3369-7B17-E578-93F18FF8A964}"/>
              </a:ext>
            </a:extLst>
          </p:cNvPr>
          <p:cNvSpPr txBox="1"/>
          <p:nvPr/>
        </p:nvSpPr>
        <p:spPr>
          <a:xfrm>
            <a:off x="76200" y="78486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8AAA3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vkalra.com</a:t>
            </a: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8AAA3F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E806C-31CF-5E18-EC82-CDF6E294CFE1}"/>
              </a:ext>
            </a:extLst>
          </p:cNvPr>
          <p:cNvSpPr txBox="1"/>
          <p:nvPr/>
        </p:nvSpPr>
        <p:spPr>
          <a:xfrm>
            <a:off x="809405" y="2071079"/>
            <a:ext cx="13011589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eriod"/>
              <a:tabLst/>
              <a:defRPr/>
            </a:pPr>
            <a:r>
              <a:rPr kumimoji="0" lang="en-US" sz="2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Appeal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(Section-31)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Who can appeal: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Any person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aggrieved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by an order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under Section 29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Where to appeal: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Time Limit: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   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-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Within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one month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from the date of communication of the order.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   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-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Extension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: If prevented by sufficient cause, appeal can be filed within an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additional one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      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month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Special Cases: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Organizations or individuals aggrieved by certain Central Government orders can appeal to the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High Court within 60 days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505B317-3159-8A34-B48E-341C3C6368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227035"/>
              </p:ext>
            </p:extLst>
          </p:nvPr>
        </p:nvGraphicFramePr>
        <p:xfrm>
          <a:off x="1284793" y="3904916"/>
          <a:ext cx="11131478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31478">
                  <a:extLst>
                    <a:ext uri="{9D8B030D-6E8A-4147-A177-3AD203B41FA5}">
                      <a16:colId xmlns:a16="http://schemas.microsoft.com/office/drawing/2014/main" val="58905605"/>
                    </a:ext>
                  </a:extLst>
                </a:gridCol>
              </a:tblGrid>
              <a:tr h="346242">
                <a:tc>
                  <a:txBody>
                    <a:bodyPr/>
                    <a:lstStyle/>
                    <a:p>
                      <a:r>
                        <a:rPr kumimoji="0" lang="en-US" sz="2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Arial"/>
                        </a:rPr>
                        <a:t>If order passed by Court of Session → Appeal to High Court.</a:t>
                      </a:r>
                      <a:endParaRPr kumimoji="0" lang="en-US" sz="22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3810113"/>
                  </a:ext>
                </a:extLst>
              </a:tr>
              <a:tr h="346242">
                <a:tc>
                  <a:txBody>
                    <a:bodyPr/>
                    <a:lstStyle/>
                    <a:p>
                      <a:r>
                        <a:rPr kumimoji="0" lang="en-US" sz="2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Arial"/>
                        </a:rPr>
                        <a:t>If order passed by an officer              → Appeal to Court of Session.</a:t>
                      </a:r>
                      <a:endParaRPr kumimoji="0" lang="en-US" sz="22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7141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8278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>
          <a:extLst>
            <a:ext uri="{FF2B5EF4-FFF2-40B4-BE49-F238E27FC236}">
              <a16:creationId xmlns:a16="http://schemas.microsoft.com/office/drawing/2014/main" id="{A37C4BD2-DAFD-38EE-C4F9-2B3C79A4F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>
            <a:extLst>
              <a:ext uri="{FF2B5EF4-FFF2-40B4-BE49-F238E27FC236}">
                <a16:creationId xmlns:a16="http://schemas.microsoft.com/office/drawing/2014/main" id="{535329AF-6960-8C55-BEBE-D9088BE8B053}"/>
              </a:ext>
            </a:extLst>
          </p:cNvPr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17" descr="Presentation Slides-04.png">
            <a:extLst>
              <a:ext uri="{FF2B5EF4-FFF2-40B4-BE49-F238E27FC236}">
                <a16:creationId xmlns:a16="http://schemas.microsoft.com/office/drawing/2014/main" id="{75005F8C-47AF-CAAC-2D8E-1A0267AEDCA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932" y="-33866"/>
            <a:ext cx="14630397" cy="822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7" descr="Presentation Slides-06.png">
            <a:extLst>
              <a:ext uri="{FF2B5EF4-FFF2-40B4-BE49-F238E27FC236}">
                <a16:creationId xmlns:a16="http://schemas.microsoft.com/office/drawing/2014/main" id="{A0B31B53-D624-8A1D-2797-46F57DC4B6E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68491" y="228600"/>
            <a:ext cx="539332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7">
            <a:extLst>
              <a:ext uri="{FF2B5EF4-FFF2-40B4-BE49-F238E27FC236}">
                <a16:creationId xmlns:a16="http://schemas.microsoft.com/office/drawing/2014/main" id="{9A842AF9-2434-077E-9C2F-AD7648A6A5FC}"/>
              </a:ext>
            </a:extLst>
          </p:cNvPr>
          <p:cNvSpPr txBox="1"/>
          <p:nvPr/>
        </p:nvSpPr>
        <p:spPr>
          <a:xfrm>
            <a:off x="76200" y="78486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8AAA3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vkalra.com</a:t>
            </a: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8AAA3F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40F52E-BB69-5CC0-1A71-B2D1EE9D900D}"/>
              </a:ext>
            </a:extLst>
          </p:cNvPr>
          <p:cNvSpPr txBox="1"/>
          <p:nvPr/>
        </p:nvSpPr>
        <p:spPr>
          <a:xfrm>
            <a:off x="809405" y="762000"/>
            <a:ext cx="13011589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2. </a:t>
            </a:r>
            <a:r>
              <a:rPr kumimoji="0" lang="en-US" sz="2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Revision of Orders by Central Government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(Section-32)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Authority to Revise: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   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-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The Central Government can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review its own orders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   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-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Can act on its own motion or on an application from a registered person.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Time Limits for Revision: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   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-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The Central Government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cannot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revise an order on its own motion if it was made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more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       than one year ago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   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-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Applications for revision must be made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within one year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of the order’s communication or  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       when the applicant became aware of it.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Exceptions &amp; Conditions: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   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-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No revision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if an appeal is still possible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and has not been filed.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   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-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If an appeal has been waived or already filed, revision may proceed.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   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-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Applications must be accompanied by a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prescribed fee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7976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17" descr="Presentation Slides-0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" y="-11701"/>
            <a:ext cx="14630397" cy="822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7" descr="Presentation Slides-06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68491" y="228600"/>
            <a:ext cx="539332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7"/>
          <p:cNvSpPr txBox="1"/>
          <p:nvPr/>
        </p:nvSpPr>
        <p:spPr>
          <a:xfrm>
            <a:off x="856902" y="1143000"/>
            <a:ext cx="1116329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latin typeface="Roboto"/>
                <a:ea typeface="Roboto"/>
                <a:cs typeface="Roboto"/>
              </a:rPr>
              <a:t>To whom is FCRA, 2010 applicable? (Section 1)</a:t>
            </a:r>
            <a:endParaRPr sz="40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" name="Google Shape;147;p17"/>
          <p:cNvSpPr/>
          <p:nvPr/>
        </p:nvSpPr>
        <p:spPr>
          <a:xfrm flipV="1">
            <a:off x="933100" y="1851791"/>
            <a:ext cx="10831007" cy="45719"/>
          </a:xfrm>
          <a:prstGeom prst="rect">
            <a:avLst/>
          </a:prstGeom>
          <a:solidFill>
            <a:srgbClr val="8AAA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7"/>
          <p:cNvSpPr txBox="1"/>
          <p:nvPr/>
        </p:nvSpPr>
        <p:spPr>
          <a:xfrm>
            <a:off x="76200" y="78486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200" b="1">
                <a:solidFill>
                  <a:srgbClr val="8AAA3F"/>
                </a:solidFill>
                <a:latin typeface="Roboto"/>
                <a:ea typeface="Roboto"/>
                <a:cs typeface="Roboto"/>
                <a:sym typeface="Roboto"/>
              </a:rPr>
              <a:t>vkalra.com</a:t>
            </a:r>
            <a:endParaRPr sz="1200" b="1">
              <a:solidFill>
                <a:srgbClr val="8AAA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543118-06CC-885A-39BA-91801AD61034}"/>
              </a:ext>
            </a:extLst>
          </p:cNvPr>
          <p:cNvSpPr txBox="1"/>
          <p:nvPr/>
        </p:nvSpPr>
        <p:spPr>
          <a:xfrm>
            <a:off x="933101" y="2175808"/>
            <a:ext cx="1293539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As per Section 1(2) of FCRA, 2010, the provisions of the act </a:t>
            </a:r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shall apply</a:t>
            </a:r>
            <a:r>
              <a:rPr lang="en-U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to:</a:t>
            </a:r>
          </a:p>
          <a:p>
            <a:pPr algn="l"/>
            <a:endParaRPr lang="en-US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/>
            <a:r>
              <a:rPr lang="en-U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Whole of India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ii. Citizens of India outside India; and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iii. Associate Branches or subsidiaries, outside India, of companies or bodies corporate, registered or incorporated in India.      </a:t>
            </a:r>
          </a:p>
        </p:txBody>
      </p:sp>
      <p:sp>
        <p:nvSpPr>
          <p:cNvPr id="2" name="Google Shape;146;p17">
            <a:extLst>
              <a:ext uri="{FF2B5EF4-FFF2-40B4-BE49-F238E27FC236}">
                <a16:creationId xmlns:a16="http://schemas.microsoft.com/office/drawing/2014/main" id="{7391441A-9C89-769E-C13E-E73EEF28D924}"/>
              </a:ext>
            </a:extLst>
          </p:cNvPr>
          <p:cNvSpPr txBox="1"/>
          <p:nvPr/>
        </p:nvSpPr>
        <p:spPr>
          <a:xfrm>
            <a:off x="856901" y="4495800"/>
            <a:ext cx="1040635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latin typeface="Roboto"/>
                <a:ea typeface="Roboto"/>
                <a:cs typeface="Roboto"/>
              </a:rPr>
              <a:t>Who can receive foreign contribution? (FAQ)</a:t>
            </a:r>
            <a:endParaRPr sz="40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820879-9186-9033-0C8C-7A0ED94E8B81}"/>
              </a:ext>
            </a:extLst>
          </p:cNvPr>
          <p:cNvSpPr txBox="1"/>
          <p:nvPr/>
        </p:nvSpPr>
        <p:spPr>
          <a:xfrm>
            <a:off x="933101" y="5554711"/>
            <a:ext cx="110871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Any “Person” can receive foreign contribution </a:t>
            </a: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subject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to the following </a:t>
            </a: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conditions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:-</a:t>
            </a:r>
          </a:p>
          <a:p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a) It must have a definite cultural, economic, educational, religious or social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programme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r>
              <a:rPr lang="en-U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b) It must obtain the FCRA registration/prior permission from the Central Government.</a:t>
            </a:r>
          </a:p>
          <a:p>
            <a:r>
              <a:rPr lang="en-U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c) It must not be prohibited under Section 3 of FCRA,2010.</a:t>
            </a:r>
          </a:p>
        </p:txBody>
      </p:sp>
      <p:sp>
        <p:nvSpPr>
          <p:cNvPr id="5" name="Google Shape;147;p17">
            <a:extLst>
              <a:ext uri="{FF2B5EF4-FFF2-40B4-BE49-F238E27FC236}">
                <a16:creationId xmlns:a16="http://schemas.microsoft.com/office/drawing/2014/main" id="{3FA27032-CA1D-303D-76E9-5BABE72A689B}"/>
              </a:ext>
            </a:extLst>
          </p:cNvPr>
          <p:cNvSpPr/>
          <p:nvPr/>
        </p:nvSpPr>
        <p:spPr>
          <a:xfrm flipV="1">
            <a:off x="933101" y="5177655"/>
            <a:ext cx="10007426" cy="45719"/>
          </a:xfrm>
          <a:prstGeom prst="rect">
            <a:avLst/>
          </a:prstGeom>
          <a:solidFill>
            <a:srgbClr val="8AAA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17" descr="Presentation Slides-0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932" y="-33866"/>
            <a:ext cx="14630397" cy="822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7" descr="Presentation Slides-06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68491" y="228600"/>
            <a:ext cx="539332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7"/>
          <p:cNvSpPr txBox="1"/>
          <p:nvPr/>
        </p:nvSpPr>
        <p:spPr>
          <a:xfrm>
            <a:off x="933101" y="853507"/>
            <a:ext cx="1301158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  <a:sym typeface="Arial"/>
              </a:rPr>
              <a:t>Penalties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" name="Google Shape;147;p17"/>
          <p:cNvSpPr/>
          <p:nvPr/>
        </p:nvSpPr>
        <p:spPr>
          <a:xfrm flipV="1">
            <a:off x="933101" y="1501741"/>
            <a:ext cx="11576304" cy="45719"/>
          </a:xfrm>
          <a:prstGeom prst="rect">
            <a:avLst/>
          </a:prstGeom>
          <a:solidFill>
            <a:srgbClr val="8AAA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6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7"/>
          <p:cNvSpPr txBox="1"/>
          <p:nvPr/>
        </p:nvSpPr>
        <p:spPr>
          <a:xfrm>
            <a:off x="76200" y="78486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8AAA3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vkalra.com</a:t>
            </a: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8AAA3F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0D5B3D-EA86-3823-F9B6-3AD013714EC7}"/>
              </a:ext>
            </a:extLst>
          </p:cNvPr>
          <p:cNvSpPr txBox="1"/>
          <p:nvPr/>
        </p:nvSpPr>
        <p:spPr>
          <a:xfrm>
            <a:off x="809405" y="2245310"/>
            <a:ext cx="13011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37C55B1-3FAE-D858-EFFF-715399DAD8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485407"/>
              </p:ext>
            </p:extLst>
          </p:nvPr>
        </p:nvGraphicFramePr>
        <p:xfrm>
          <a:off x="933101" y="1684542"/>
          <a:ext cx="11576304" cy="600952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12876">
                  <a:extLst>
                    <a:ext uri="{9D8B030D-6E8A-4147-A177-3AD203B41FA5}">
                      <a16:colId xmlns:a16="http://schemas.microsoft.com/office/drawing/2014/main" val="2284877888"/>
                    </a:ext>
                  </a:extLst>
                </a:gridCol>
                <a:gridCol w="4697506">
                  <a:extLst>
                    <a:ext uri="{9D8B030D-6E8A-4147-A177-3AD203B41FA5}">
                      <a16:colId xmlns:a16="http://schemas.microsoft.com/office/drawing/2014/main" val="2873843081"/>
                    </a:ext>
                  </a:extLst>
                </a:gridCol>
                <a:gridCol w="5265922">
                  <a:extLst>
                    <a:ext uri="{9D8B030D-6E8A-4147-A177-3AD203B41FA5}">
                      <a16:colId xmlns:a16="http://schemas.microsoft.com/office/drawing/2014/main" val="1471689684"/>
                    </a:ext>
                  </a:extLst>
                </a:gridCol>
              </a:tblGrid>
              <a:tr h="618929">
                <a:tc>
                  <a:txBody>
                    <a:bodyPr/>
                    <a:lstStyle/>
                    <a:p>
                      <a:pPr algn="ctr"/>
                      <a:r>
                        <a:rPr lang="en-US" sz="3000" b="1" i="0" u="sng" strike="noStrike" cap="non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Arial"/>
                        </a:rPr>
                        <a:t>Section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i="0" u="sng" strike="noStrike" cap="non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Arial"/>
                        </a:rPr>
                        <a:t>Offence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3000" b="1" i="0" u="sng" strike="noStrike" cap="non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Arial"/>
                        </a:rPr>
                        <a:t>Penalty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485130"/>
                  </a:ext>
                </a:extLst>
              </a:tr>
              <a:tr h="791024">
                <a:tc>
                  <a:txBody>
                    <a:bodyPr/>
                    <a:lstStyle/>
                    <a:p>
                      <a:pPr algn="ctr"/>
                      <a:r>
                        <a:rPr lang="en-US" sz="2500" b="1" u="sng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i="1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Making false statements, declarations, or delivering false accounts.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1" dirty="0"/>
                        <a:t>Imprisonment up to 6 months</a:t>
                      </a:r>
                      <a:r>
                        <a:rPr lang="en-US" sz="2000" i="1" dirty="0"/>
                        <a:t>, or </a:t>
                      </a:r>
                      <a:r>
                        <a:rPr lang="en-US" sz="2000" b="1" i="1" dirty="0"/>
                        <a:t>fine</a:t>
                      </a:r>
                      <a:r>
                        <a:rPr lang="en-US" sz="2000" i="1" dirty="0"/>
                        <a:t>, or both.</a:t>
                      </a:r>
                      <a:endParaRPr lang="en-US" sz="2000" i="1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671453"/>
                  </a:ext>
                </a:extLst>
              </a:tr>
              <a:tr h="791024">
                <a:tc>
                  <a:txBody>
                    <a:bodyPr/>
                    <a:lstStyle/>
                    <a:p>
                      <a:pPr algn="ctr"/>
                      <a:r>
                        <a:rPr lang="en-US" sz="2500" b="1" u="sng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34</a:t>
                      </a:r>
                    </a:p>
                    <a:p>
                      <a:pPr algn="ctr"/>
                      <a:endParaRPr lang="en-US" sz="2500" b="1" u="sng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i="1" dirty="0"/>
                        <a:t>Dealing with articles, currency, or security in violation of a prohibitory order. </a:t>
                      </a:r>
                      <a:endParaRPr lang="en-US" sz="2000" b="1" i="1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1" dirty="0"/>
                        <a:t>Imprisonment up to 3 years</a:t>
                      </a:r>
                      <a:r>
                        <a:rPr lang="en-US" sz="2000" i="1" dirty="0"/>
                        <a:t>, or </a:t>
                      </a:r>
                      <a:r>
                        <a:rPr lang="en-US" sz="2000" b="1" i="1" dirty="0"/>
                        <a:t>fine</a:t>
                      </a:r>
                      <a:r>
                        <a:rPr lang="en-US" sz="2000" i="1" dirty="0"/>
                        <a:t>, or both. Additional fine equal to market value of the item.</a:t>
                      </a:r>
                      <a:endParaRPr lang="en-US" sz="2000" i="1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642834"/>
                  </a:ext>
                </a:extLst>
              </a:tr>
              <a:tr h="791024">
                <a:tc>
                  <a:txBody>
                    <a:bodyPr/>
                    <a:lstStyle/>
                    <a:p>
                      <a:pPr algn="ctr"/>
                      <a:r>
                        <a:rPr lang="en-US" sz="2500" b="1" u="sng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i="1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Accepting or assisting in accepting foreign contributions in contravention of this act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1" dirty="0"/>
                        <a:t>Imprisonment up to 5 years</a:t>
                      </a:r>
                      <a:r>
                        <a:rPr lang="en-US" sz="2000" i="1" dirty="0"/>
                        <a:t>, or </a:t>
                      </a:r>
                      <a:r>
                        <a:rPr lang="en-US" sz="2000" b="1" i="1" dirty="0"/>
                        <a:t>fine</a:t>
                      </a:r>
                      <a:r>
                        <a:rPr lang="en-US" sz="2000" i="1" dirty="0"/>
                        <a:t>, or both.</a:t>
                      </a:r>
                      <a:endParaRPr lang="en-US" sz="2000" i="1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9940757"/>
                  </a:ext>
                </a:extLst>
              </a:tr>
              <a:tr h="791024">
                <a:tc>
                  <a:txBody>
                    <a:bodyPr/>
                    <a:lstStyle/>
                    <a:p>
                      <a:pPr algn="ctr"/>
                      <a:r>
                        <a:rPr lang="en-US" sz="2500" b="1" u="sng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i="1" dirty="0"/>
                        <a:t>Article, currency, or security not available for confiscation.</a:t>
                      </a:r>
                      <a:endParaRPr lang="en-US" sz="2000" i="1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i="1" dirty="0"/>
                        <a:t>Additional </a:t>
                      </a:r>
                      <a:r>
                        <a:rPr lang="en-US" sz="2000" b="1" i="1" dirty="0"/>
                        <a:t>fine up to 5 times the value</a:t>
                      </a:r>
                      <a:r>
                        <a:rPr lang="en-US" sz="2000" i="1" dirty="0"/>
                        <a:t> or </a:t>
                      </a:r>
                      <a:r>
                        <a:rPr lang="en-US" sz="2000" b="1" i="1" dirty="0"/>
                        <a:t>₹1,000</a:t>
                      </a:r>
                      <a:r>
                        <a:rPr lang="en-US" sz="2000" i="1" dirty="0"/>
                        <a:t>, whichever is more.</a:t>
                      </a:r>
                      <a:endParaRPr lang="en-US" sz="2000" i="1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322"/>
                  </a:ext>
                </a:extLst>
              </a:tr>
              <a:tr h="791024">
                <a:tc>
                  <a:txBody>
                    <a:bodyPr/>
                    <a:lstStyle/>
                    <a:p>
                      <a:pPr algn="ctr"/>
                      <a:r>
                        <a:rPr lang="en-US" sz="2500" b="1" u="sng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i="1" dirty="0"/>
                        <a:t>Violation of any provision where </a:t>
                      </a:r>
                      <a:r>
                        <a:rPr lang="en-US" sz="2000" b="1" i="1" dirty="0"/>
                        <a:t>no separate penalty</a:t>
                      </a:r>
                      <a:r>
                        <a:rPr lang="en-US" sz="2000" i="1" dirty="0"/>
                        <a:t> is provided.</a:t>
                      </a:r>
                      <a:endParaRPr lang="en-US" sz="2000" i="1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1" dirty="0"/>
                        <a:t>Imprisonment up to 1 year</a:t>
                      </a:r>
                      <a:r>
                        <a:rPr lang="en-US" sz="2000" i="1" dirty="0"/>
                        <a:t>, or </a:t>
                      </a:r>
                      <a:r>
                        <a:rPr lang="en-US" sz="2000" b="1" i="1" dirty="0"/>
                        <a:t>fine</a:t>
                      </a:r>
                      <a:r>
                        <a:rPr lang="en-US" sz="2000" i="1" dirty="0"/>
                        <a:t>, or both.</a:t>
                      </a:r>
                      <a:endParaRPr lang="en-US" sz="2000" i="1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2136426"/>
                  </a:ext>
                </a:extLst>
              </a:tr>
              <a:tr h="791024">
                <a:tc>
                  <a:txBody>
                    <a:bodyPr/>
                    <a:lstStyle/>
                    <a:p>
                      <a:pPr algn="ctr"/>
                      <a:r>
                        <a:rPr lang="en-US" sz="2500" b="1" u="sng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1" dirty="0"/>
                        <a:t>Repeat</a:t>
                      </a:r>
                      <a:r>
                        <a:rPr lang="en-US" sz="2000" i="1" dirty="0"/>
                        <a:t> offense of accepting or misusing foreign contribution.</a:t>
                      </a:r>
                      <a:endParaRPr lang="en-US" sz="2000" i="1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1" dirty="0"/>
                        <a:t>Prohibited from accepting foreign contributions for 5 years</a:t>
                      </a:r>
                      <a:r>
                        <a:rPr lang="en-US" sz="2000" i="1" dirty="0"/>
                        <a:t> from the date of subsequent conviction.</a:t>
                      </a:r>
                      <a:endParaRPr lang="en-US" sz="2000" i="1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92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1207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17" descr="Presentation Slides-0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932" y="-33866"/>
            <a:ext cx="14630397" cy="822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7" descr="Presentation Slides-06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68491" y="228600"/>
            <a:ext cx="539332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7"/>
          <p:cNvSpPr txBox="1"/>
          <p:nvPr/>
        </p:nvSpPr>
        <p:spPr>
          <a:xfrm>
            <a:off x="856902" y="1105706"/>
            <a:ext cx="1301158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  <a:sym typeface="Arial"/>
              </a:rPr>
              <a:t>Real Life Case Scenarios of FCRA Violation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" name="Google Shape;147;p17"/>
          <p:cNvSpPr/>
          <p:nvPr/>
        </p:nvSpPr>
        <p:spPr>
          <a:xfrm flipV="1">
            <a:off x="894002" y="1741603"/>
            <a:ext cx="11576304" cy="45719"/>
          </a:xfrm>
          <a:prstGeom prst="rect">
            <a:avLst/>
          </a:prstGeom>
          <a:solidFill>
            <a:srgbClr val="8AAA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6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7"/>
          <p:cNvSpPr txBox="1"/>
          <p:nvPr/>
        </p:nvSpPr>
        <p:spPr>
          <a:xfrm>
            <a:off x="76200" y="78486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8AAA3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vkalra.com</a:t>
            </a: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8AAA3F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F8523BA-7BB9-C1E5-2F8E-B9D2744FA7A0}"/>
              </a:ext>
            </a:extLst>
          </p:cNvPr>
          <p:cNvSpPr/>
          <p:nvPr/>
        </p:nvSpPr>
        <p:spPr>
          <a:xfrm>
            <a:off x="874678" y="2684512"/>
            <a:ext cx="5859122" cy="367804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The RBI fined Tirumala Tirupati Devasthanam (TTD)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₹3 crore for violating FCRA norms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by depositing foreign currency offerings despite its FCRA license lapsing in 2018.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Without renewal,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TTD faced issues managing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₹30 crore in foreign currency donations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. The penalty was paid in two installments, and TTD has requested RBI to renew its FCRA license.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39F934B-99BA-4326-F025-15BCBDF405EF}"/>
              </a:ext>
            </a:extLst>
          </p:cNvPr>
          <p:cNvSpPr/>
          <p:nvPr/>
        </p:nvSpPr>
        <p:spPr>
          <a:xfrm>
            <a:off x="7362696" y="2684511"/>
            <a:ext cx="5859122" cy="367804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In April 2015, the Indian Government charged Greenpeace India with multiple FCRA violations, including illegal bank accounts, financial mismanagement, and tax evasion. The NGO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allegedly exceeded the 50% limit on administrative expenses.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On April 28, 2015, the government froze its bank accounts and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suspended its FCRA license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for failing to declare foreign donations.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32F885-72E8-28FF-E826-E44E755DE2CC}"/>
              </a:ext>
            </a:extLst>
          </p:cNvPr>
          <p:cNvSpPr txBox="1"/>
          <p:nvPr/>
        </p:nvSpPr>
        <p:spPr>
          <a:xfrm>
            <a:off x="1142999" y="2157258"/>
            <a:ext cx="2268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Case (1).                                                           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BC7435-7734-A425-E189-FD88109BE19C}"/>
              </a:ext>
            </a:extLst>
          </p:cNvPr>
          <p:cNvSpPr txBox="1"/>
          <p:nvPr/>
        </p:nvSpPr>
        <p:spPr>
          <a:xfrm>
            <a:off x="7710211" y="2157257"/>
            <a:ext cx="1936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Case (2).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548013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17" descr="Presentation Slides-0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932" y="-33866"/>
            <a:ext cx="14630397" cy="822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7" descr="Presentation Slides-06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68491" y="228600"/>
            <a:ext cx="539332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7"/>
          <p:cNvSpPr txBox="1"/>
          <p:nvPr/>
        </p:nvSpPr>
        <p:spPr>
          <a:xfrm>
            <a:off x="1195099" y="838967"/>
            <a:ext cx="1301158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latin typeface="Roboto"/>
                <a:ea typeface="Roboto"/>
                <a:cs typeface="Roboto"/>
              </a:rPr>
              <a:t>Forms under FCRA</a:t>
            </a:r>
            <a:endParaRPr sz="40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" name="Google Shape;147;p17"/>
          <p:cNvSpPr/>
          <p:nvPr/>
        </p:nvSpPr>
        <p:spPr>
          <a:xfrm flipV="1">
            <a:off x="1195099" y="1449454"/>
            <a:ext cx="11576304" cy="45719"/>
          </a:xfrm>
          <a:prstGeom prst="rect">
            <a:avLst/>
          </a:prstGeom>
          <a:solidFill>
            <a:srgbClr val="8AAA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7"/>
          <p:cNvSpPr txBox="1"/>
          <p:nvPr/>
        </p:nvSpPr>
        <p:spPr>
          <a:xfrm>
            <a:off x="76200" y="78486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200" b="1">
                <a:solidFill>
                  <a:srgbClr val="8AAA3F"/>
                </a:solidFill>
                <a:latin typeface="Roboto"/>
                <a:ea typeface="Roboto"/>
                <a:cs typeface="Roboto"/>
                <a:sym typeface="Roboto"/>
              </a:rPr>
              <a:t>vkalra.com</a:t>
            </a:r>
            <a:endParaRPr sz="1200" b="1">
              <a:solidFill>
                <a:srgbClr val="8AAA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820D487-4CED-07D0-7CE1-7BF4F98DEA20}"/>
              </a:ext>
            </a:extLst>
          </p:cNvPr>
          <p:cNvSpPr/>
          <p:nvPr/>
        </p:nvSpPr>
        <p:spPr>
          <a:xfrm>
            <a:off x="1195100" y="2688273"/>
            <a:ext cx="1670539" cy="65509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1. Form FC-1</a:t>
            </a:r>
            <a:endParaRPr lang="en-US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1928FFF-C1DC-2CF4-CEDF-F4A728F9C54D}"/>
              </a:ext>
            </a:extLst>
          </p:cNvPr>
          <p:cNvSpPr/>
          <p:nvPr/>
        </p:nvSpPr>
        <p:spPr>
          <a:xfrm>
            <a:off x="3076199" y="2708296"/>
            <a:ext cx="9433205" cy="65509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Intimation of receipt of FC by way of gift/ as Articles/ Securities/ by candidate for election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144F473-B31A-7ECF-56EF-A450CC5C75B8}"/>
              </a:ext>
            </a:extLst>
          </p:cNvPr>
          <p:cNvSpPr/>
          <p:nvPr/>
        </p:nvSpPr>
        <p:spPr>
          <a:xfrm>
            <a:off x="1195100" y="6042773"/>
            <a:ext cx="1670539" cy="65509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 Form FC-3C</a:t>
            </a:r>
            <a:endParaRPr lang="en-US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AA33122-6FB2-5E38-B993-7EB3C6B9B7FF}"/>
              </a:ext>
            </a:extLst>
          </p:cNvPr>
          <p:cNvSpPr/>
          <p:nvPr/>
        </p:nvSpPr>
        <p:spPr>
          <a:xfrm>
            <a:off x="1195101" y="3506562"/>
            <a:ext cx="1670539" cy="65509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 Form FC-2</a:t>
            </a:r>
            <a:endParaRPr lang="en-US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656BFBF-FC36-E0A2-A260-F27C7135FE78}"/>
              </a:ext>
            </a:extLst>
          </p:cNvPr>
          <p:cNvSpPr/>
          <p:nvPr/>
        </p:nvSpPr>
        <p:spPr>
          <a:xfrm>
            <a:off x="1195099" y="4320778"/>
            <a:ext cx="1670539" cy="65509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 Form FC-3A</a:t>
            </a:r>
            <a:endParaRPr lang="en-US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8966FD2-4417-508E-30B2-653496FA601B}"/>
              </a:ext>
            </a:extLst>
          </p:cNvPr>
          <p:cNvSpPr/>
          <p:nvPr/>
        </p:nvSpPr>
        <p:spPr>
          <a:xfrm>
            <a:off x="1195101" y="5159260"/>
            <a:ext cx="1670539" cy="65509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4. Form-  FC3B</a:t>
            </a:r>
            <a:endParaRPr lang="en-US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0BE4125-8EC6-BB6E-8D64-C7D3ABAE409F}"/>
              </a:ext>
            </a:extLst>
          </p:cNvPr>
          <p:cNvSpPr/>
          <p:nvPr/>
        </p:nvSpPr>
        <p:spPr>
          <a:xfrm>
            <a:off x="1195100" y="6826727"/>
            <a:ext cx="1670539" cy="65509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6. Form FC-4</a:t>
            </a:r>
            <a:endParaRPr lang="en-US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A37A2F7-3725-81D9-A945-9481BC0AD518}"/>
              </a:ext>
            </a:extLst>
          </p:cNvPr>
          <p:cNvSpPr/>
          <p:nvPr/>
        </p:nvSpPr>
        <p:spPr>
          <a:xfrm>
            <a:off x="3076199" y="3546395"/>
            <a:ext cx="9433205" cy="65509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Application for seeking prior permission of CG to accept Foreign Hospitality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AE694C8-EC7B-4E9E-E964-9B1C8B5A7AC8}"/>
              </a:ext>
            </a:extLst>
          </p:cNvPr>
          <p:cNvSpPr/>
          <p:nvPr/>
        </p:nvSpPr>
        <p:spPr>
          <a:xfrm>
            <a:off x="3076198" y="4364079"/>
            <a:ext cx="9433205" cy="65509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Application for FCRA Registration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7BF28B0-58EC-70CB-9CA3-4749E44AF2BF}"/>
              </a:ext>
            </a:extLst>
          </p:cNvPr>
          <p:cNvSpPr/>
          <p:nvPr/>
        </p:nvSpPr>
        <p:spPr>
          <a:xfrm>
            <a:off x="3076200" y="5159260"/>
            <a:ext cx="9433205" cy="65509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Application for FCRA Prior Permission</a:t>
            </a:r>
            <a:r>
              <a:rPr lang="en-US" dirty="0"/>
              <a:t>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C31C9D4-17D6-3169-C18D-A948F413154B}"/>
              </a:ext>
            </a:extLst>
          </p:cNvPr>
          <p:cNvSpPr/>
          <p:nvPr/>
        </p:nvSpPr>
        <p:spPr>
          <a:xfrm>
            <a:off x="3076200" y="6028535"/>
            <a:ext cx="9433205" cy="65509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Application for the renewal of registration under FCRA, 2010.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40FE0DC-8C10-D2A8-A6CD-5B3AB06FC339}"/>
              </a:ext>
            </a:extLst>
          </p:cNvPr>
          <p:cNvSpPr/>
          <p:nvPr/>
        </p:nvSpPr>
        <p:spPr>
          <a:xfrm>
            <a:off x="3076200" y="6826727"/>
            <a:ext cx="9433205" cy="65509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Intimation - Annual Return.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35BEB5C-B16B-7F3D-D6B5-9D5470EAD67E}"/>
              </a:ext>
            </a:extLst>
          </p:cNvPr>
          <p:cNvSpPr/>
          <p:nvPr/>
        </p:nvSpPr>
        <p:spPr>
          <a:xfrm>
            <a:off x="1195100" y="1933530"/>
            <a:ext cx="11314304" cy="65509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Under the Foreign Contribution (Regulation) Act (FCRA), 2010, the following are the main types of forms used for various processes related to foreign contribution:</a:t>
            </a:r>
          </a:p>
        </p:txBody>
      </p:sp>
    </p:spTree>
    <p:extLst>
      <p:ext uri="{BB962C8B-B14F-4D97-AF65-F5344CB8AC3E}">
        <p14:creationId xmlns:p14="http://schemas.microsoft.com/office/powerpoint/2010/main" val="3354190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>
          <a:extLst>
            <a:ext uri="{FF2B5EF4-FFF2-40B4-BE49-F238E27FC236}">
              <a16:creationId xmlns:a16="http://schemas.microsoft.com/office/drawing/2014/main" id="{D004CD1D-56E6-03E0-F891-088809C23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>
            <a:extLst>
              <a:ext uri="{FF2B5EF4-FFF2-40B4-BE49-F238E27FC236}">
                <a16:creationId xmlns:a16="http://schemas.microsoft.com/office/drawing/2014/main" id="{458F9B8C-8A99-7F54-4C36-32087072F874}"/>
              </a:ext>
            </a:extLst>
          </p:cNvPr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17" descr="Presentation Slides-04.png">
            <a:extLst>
              <a:ext uri="{FF2B5EF4-FFF2-40B4-BE49-F238E27FC236}">
                <a16:creationId xmlns:a16="http://schemas.microsoft.com/office/drawing/2014/main" id="{70080FB0-26C9-3C2F-DA5A-7EB96D1EC20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932" y="1"/>
            <a:ext cx="14630397" cy="82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7" descr="Presentation Slides-06.png">
            <a:extLst>
              <a:ext uri="{FF2B5EF4-FFF2-40B4-BE49-F238E27FC236}">
                <a16:creationId xmlns:a16="http://schemas.microsoft.com/office/drawing/2014/main" id="{EB7127A7-5EF3-B631-07CF-4D7C9196D91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68491" y="228600"/>
            <a:ext cx="539332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7">
            <a:extLst>
              <a:ext uri="{FF2B5EF4-FFF2-40B4-BE49-F238E27FC236}">
                <a16:creationId xmlns:a16="http://schemas.microsoft.com/office/drawing/2014/main" id="{22300300-3816-FAB5-ADCB-ACD77E4C30F0}"/>
              </a:ext>
            </a:extLst>
          </p:cNvPr>
          <p:cNvSpPr txBox="1"/>
          <p:nvPr/>
        </p:nvSpPr>
        <p:spPr>
          <a:xfrm>
            <a:off x="1195099" y="838967"/>
            <a:ext cx="1301158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latin typeface="Roboto"/>
                <a:ea typeface="Roboto"/>
                <a:cs typeface="Roboto"/>
              </a:rPr>
              <a:t>Forms under FCRA</a:t>
            </a:r>
            <a:endParaRPr sz="40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" name="Google Shape;147;p17">
            <a:extLst>
              <a:ext uri="{FF2B5EF4-FFF2-40B4-BE49-F238E27FC236}">
                <a16:creationId xmlns:a16="http://schemas.microsoft.com/office/drawing/2014/main" id="{D18FABD3-2DD4-A9BE-E7EE-B1AD950363E6}"/>
              </a:ext>
            </a:extLst>
          </p:cNvPr>
          <p:cNvSpPr/>
          <p:nvPr/>
        </p:nvSpPr>
        <p:spPr>
          <a:xfrm flipV="1">
            <a:off x="1195099" y="1449454"/>
            <a:ext cx="11576304" cy="45719"/>
          </a:xfrm>
          <a:prstGeom prst="rect">
            <a:avLst/>
          </a:prstGeom>
          <a:solidFill>
            <a:srgbClr val="8AAA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7">
            <a:extLst>
              <a:ext uri="{FF2B5EF4-FFF2-40B4-BE49-F238E27FC236}">
                <a16:creationId xmlns:a16="http://schemas.microsoft.com/office/drawing/2014/main" id="{C1A8F640-86E2-579A-4A88-03A9F326EC6C}"/>
              </a:ext>
            </a:extLst>
          </p:cNvPr>
          <p:cNvSpPr txBox="1"/>
          <p:nvPr/>
        </p:nvSpPr>
        <p:spPr>
          <a:xfrm>
            <a:off x="76200" y="78486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200" b="1">
                <a:solidFill>
                  <a:srgbClr val="8AAA3F"/>
                </a:solidFill>
                <a:latin typeface="Roboto"/>
                <a:ea typeface="Roboto"/>
                <a:cs typeface="Roboto"/>
                <a:sym typeface="Roboto"/>
              </a:rPr>
              <a:t>vkalra.com</a:t>
            </a:r>
            <a:endParaRPr sz="1200" b="1">
              <a:solidFill>
                <a:srgbClr val="8AAA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7A508A7-A3A6-E4A1-0B69-3E0F4F4C0130}"/>
              </a:ext>
            </a:extLst>
          </p:cNvPr>
          <p:cNvSpPr/>
          <p:nvPr/>
        </p:nvSpPr>
        <p:spPr>
          <a:xfrm>
            <a:off x="1195100" y="1949714"/>
            <a:ext cx="1670539" cy="65509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7. Form FC-6A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6F457EE-FC27-077B-0CFB-231D1A735E05}"/>
              </a:ext>
            </a:extLst>
          </p:cNvPr>
          <p:cNvSpPr/>
          <p:nvPr/>
        </p:nvSpPr>
        <p:spPr>
          <a:xfrm>
            <a:off x="3076198" y="1949714"/>
            <a:ext cx="9433205" cy="65509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Intimation - Change of name and/ or address within the State of the Association.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0082267-FDDE-B08E-7229-59288AD07C6A}"/>
              </a:ext>
            </a:extLst>
          </p:cNvPr>
          <p:cNvSpPr/>
          <p:nvPr/>
        </p:nvSpPr>
        <p:spPr>
          <a:xfrm>
            <a:off x="1195100" y="5761415"/>
            <a:ext cx="1670539" cy="65509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11.</a:t>
            </a:r>
            <a:r>
              <a:rPr lang="en-US" b="1" dirty="0"/>
              <a:t> </a:t>
            </a:r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Form FC-6E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A89EE50-40B2-CE8F-CE21-7E149F06CFC7}"/>
              </a:ext>
            </a:extLst>
          </p:cNvPr>
          <p:cNvSpPr/>
          <p:nvPr/>
        </p:nvSpPr>
        <p:spPr>
          <a:xfrm>
            <a:off x="1195101" y="2838344"/>
            <a:ext cx="1670539" cy="91991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8. Form FC-6B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8F7AD32-4693-7095-E212-EB22F70993FB}"/>
              </a:ext>
            </a:extLst>
          </p:cNvPr>
          <p:cNvSpPr/>
          <p:nvPr/>
        </p:nvSpPr>
        <p:spPr>
          <a:xfrm>
            <a:off x="1195099" y="3986679"/>
            <a:ext cx="1670539" cy="65509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9. Form FC-6C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5422C34-F389-9DCF-2063-6042A7BCDA08}"/>
              </a:ext>
            </a:extLst>
          </p:cNvPr>
          <p:cNvSpPr/>
          <p:nvPr/>
        </p:nvSpPr>
        <p:spPr>
          <a:xfrm>
            <a:off x="1195101" y="4877902"/>
            <a:ext cx="1670539" cy="65509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10.</a:t>
            </a:r>
            <a:r>
              <a:rPr lang="en-US" b="1" dirty="0"/>
              <a:t> </a:t>
            </a:r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Form FC-6D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1A3ED05-078C-3B92-7A1E-B5EF1F639B65}"/>
              </a:ext>
            </a:extLst>
          </p:cNvPr>
          <p:cNvSpPr/>
          <p:nvPr/>
        </p:nvSpPr>
        <p:spPr>
          <a:xfrm>
            <a:off x="1195098" y="6652638"/>
            <a:ext cx="1670539" cy="65509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12. Form FC 7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70894E7-B26E-1C0A-4D13-109E90B672DD}"/>
              </a:ext>
            </a:extLst>
          </p:cNvPr>
          <p:cNvSpPr/>
          <p:nvPr/>
        </p:nvSpPr>
        <p:spPr>
          <a:xfrm>
            <a:off x="3076198" y="2843795"/>
            <a:ext cx="9433205" cy="92447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Intimation - Change of nature, aims and objects and registration with local/relevant authorities in respect of the association for which registration/ prior permission granted under the above Act.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56C6F25-73B3-B004-CD5A-93A54899FAEB}"/>
              </a:ext>
            </a:extLst>
          </p:cNvPr>
          <p:cNvSpPr/>
          <p:nvPr/>
        </p:nvSpPr>
        <p:spPr>
          <a:xfrm>
            <a:off x="3076198" y="3999228"/>
            <a:ext cx="9433205" cy="65509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Intimation - Change of designated bank/ branch/ bank account number of designated FC receipt- cum utilization bank account.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E08A1F9-6755-1825-91ED-05D4D91CE0E8}"/>
              </a:ext>
            </a:extLst>
          </p:cNvPr>
          <p:cNvSpPr/>
          <p:nvPr/>
        </p:nvSpPr>
        <p:spPr>
          <a:xfrm>
            <a:off x="3076200" y="4877902"/>
            <a:ext cx="9433205" cy="65509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Opening of additional FC-utilization Bank Account for the purpose of utilization of foreign contribution. 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30936D-6A9A-A48F-7C34-41FEC3B2CF30}"/>
              </a:ext>
            </a:extLst>
          </p:cNvPr>
          <p:cNvSpPr/>
          <p:nvPr/>
        </p:nvSpPr>
        <p:spPr>
          <a:xfrm>
            <a:off x="3076198" y="5761415"/>
            <a:ext cx="9433205" cy="65509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Change in original Key members of the association.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0A56024-98AB-C42B-D8D5-4AD9937E8A7D}"/>
              </a:ext>
            </a:extLst>
          </p:cNvPr>
          <p:cNvSpPr/>
          <p:nvPr/>
        </p:nvSpPr>
        <p:spPr>
          <a:xfrm>
            <a:off x="3076198" y="6652638"/>
            <a:ext cx="9433205" cy="65509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Application for surrender of certificate of registration.</a:t>
            </a:r>
          </a:p>
        </p:txBody>
      </p:sp>
    </p:spTree>
    <p:extLst>
      <p:ext uri="{BB962C8B-B14F-4D97-AF65-F5344CB8AC3E}">
        <p14:creationId xmlns:p14="http://schemas.microsoft.com/office/powerpoint/2010/main" val="2708558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8" descr="Presentation Slides-1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8" descr="D:\Anuradha 2018\2021\Verendra Kalra &amp; Co\FINAL LOGO\VK&amp;CO\PNG\Verendra Kalra &amp; Co Logo-0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64469" y="304800"/>
            <a:ext cx="2384777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8"/>
          <p:cNvSpPr txBox="1"/>
          <p:nvPr/>
        </p:nvSpPr>
        <p:spPr>
          <a:xfrm>
            <a:off x="5499667" y="2954866"/>
            <a:ext cx="3869933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Thank You</a:t>
            </a:r>
            <a:endParaRPr kumimoji="0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8" name="Google Shape;158;p18"/>
          <p:cNvSpPr/>
          <p:nvPr/>
        </p:nvSpPr>
        <p:spPr>
          <a:xfrm>
            <a:off x="5804467" y="3774016"/>
            <a:ext cx="33375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600" i="0" u="none" strike="noStrike" kern="0" normalizeH="0" baseline="0" noProof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8"/>
          <p:cNvSpPr txBox="1"/>
          <p:nvPr/>
        </p:nvSpPr>
        <p:spPr>
          <a:xfrm>
            <a:off x="838200" y="5681131"/>
            <a:ext cx="2512226" cy="1172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3rd Floor, MJ Tower,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55, Rajpur Road,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Dehradun - 248001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0" name="Google Shape;160;p18"/>
          <p:cNvCxnSpPr/>
          <p:nvPr/>
        </p:nvCxnSpPr>
        <p:spPr>
          <a:xfrm rot="5400000">
            <a:off x="2972594" y="6222990"/>
            <a:ext cx="1219200" cy="158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1" name="Google Shape;161;p18"/>
          <p:cNvSpPr txBox="1"/>
          <p:nvPr/>
        </p:nvSpPr>
        <p:spPr>
          <a:xfrm>
            <a:off x="3742268" y="5681131"/>
            <a:ext cx="295778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59595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T: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  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+91.135.2743283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       +91.135.2747084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59595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W: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  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vkalra.com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2" name="Google Shape;162;p18"/>
          <p:cNvCxnSpPr/>
          <p:nvPr/>
        </p:nvCxnSpPr>
        <p:spPr>
          <a:xfrm rot="5400000">
            <a:off x="6096838" y="6223034"/>
            <a:ext cx="1219200" cy="1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3" name="Google Shape;163;p18"/>
          <p:cNvSpPr txBox="1"/>
          <p:nvPr/>
        </p:nvSpPr>
        <p:spPr>
          <a:xfrm>
            <a:off x="6934200" y="5681131"/>
            <a:ext cx="162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Follow us on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4" name="Google Shape;164;p18" descr="Icon-0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58363" y="5757331"/>
            <a:ext cx="1435152" cy="30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/>
          <p:cNvSpPr/>
          <p:nvPr/>
        </p:nvSpPr>
        <p:spPr>
          <a:xfrm>
            <a:off x="0" y="-292462"/>
            <a:ext cx="14656051" cy="8522061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17" descr="Presentation Slides-06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68491" y="228600"/>
            <a:ext cx="539332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7"/>
          <p:cNvSpPr txBox="1"/>
          <p:nvPr/>
        </p:nvSpPr>
        <p:spPr>
          <a:xfrm>
            <a:off x="856902" y="601135"/>
            <a:ext cx="1213096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latin typeface="Roboto"/>
                <a:ea typeface="Roboto"/>
                <a:cs typeface="Roboto"/>
              </a:rPr>
              <a:t>Foreign Source(Section 2(j))</a:t>
            </a:r>
            <a:endParaRPr sz="40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" name="Google Shape;147;p17"/>
          <p:cNvSpPr/>
          <p:nvPr/>
        </p:nvSpPr>
        <p:spPr>
          <a:xfrm flipV="1">
            <a:off x="939392" y="1317416"/>
            <a:ext cx="6534525" cy="45719"/>
          </a:xfrm>
          <a:prstGeom prst="rect">
            <a:avLst/>
          </a:prstGeom>
          <a:solidFill>
            <a:srgbClr val="8AAA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7"/>
          <p:cNvSpPr txBox="1"/>
          <p:nvPr/>
        </p:nvSpPr>
        <p:spPr>
          <a:xfrm>
            <a:off x="76200" y="78486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200" b="1" dirty="0">
                <a:solidFill>
                  <a:srgbClr val="8AAA3F"/>
                </a:solidFill>
                <a:latin typeface="Roboto"/>
                <a:ea typeface="Roboto"/>
                <a:cs typeface="Roboto"/>
                <a:sym typeface="Roboto"/>
              </a:rPr>
              <a:t>vkalra.com</a:t>
            </a:r>
            <a:endParaRPr sz="1200" b="1" dirty="0">
              <a:solidFill>
                <a:srgbClr val="8AAA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CD7BA34-5A6C-A5C6-E73C-87FF7A875452}"/>
              </a:ext>
            </a:extLst>
          </p:cNvPr>
          <p:cNvSpPr/>
          <p:nvPr/>
        </p:nvSpPr>
        <p:spPr>
          <a:xfrm>
            <a:off x="9136120" y="1633102"/>
            <a:ext cx="2304070" cy="9833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Indian Company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7731C58-32D2-BA21-BFF2-BE73DCFA3A96}"/>
              </a:ext>
            </a:extLst>
          </p:cNvPr>
          <p:cNvSpPr/>
          <p:nvPr/>
        </p:nvSpPr>
        <p:spPr>
          <a:xfrm>
            <a:off x="202930" y="2920271"/>
            <a:ext cx="2079097" cy="155717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-Country</a:t>
            </a:r>
          </a:p>
          <a:p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-Territory</a:t>
            </a:r>
          </a:p>
          <a:p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-Agency of the</a:t>
            </a:r>
          </a:p>
          <a:p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same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35BEB06-3E22-8B2D-A1C2-B8690385DC66}"/>
              </a:ext>
            </a:extLst>
          </p:cNvPr>
          <p:cNvSpPr/>
          <p:nvPr/>
        </p:nvSpPr>
        <p:spPr>
          <a:xfrm>
            <a:off x="2934183" y="1633102"/>
            <a:ext cx="1774464" cy="9833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International Agency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F3C0578-49BF-6F46-12A4-9C8000489DCB}"/>
              </a:ext>
            </a:extLst>
          </p:cNvPr>
          <p:cNvSpPr/>
          <p:nvPr/>
        </p:nvSpPr>
        <p:spPr>
          <a:xfrm>
            <a:off x="2729098" y="2903261"/>
            <a:ext cx="2184635" cy="155717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-Excluding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UN,IMF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World Bank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As specified </a:t>
            </a:r>
          </a:p>
          <a:p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by CG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3915BAE-1611-4886-AEED-D324C0A59859}"/>
              </a:ext>
            </a:extLst>
          </p:cNvPr>
          <p:cNvSpPr/>
          <p:nvPr/>
        </p:nvSpPr>
        <p:spPr>
          <a:xfrm>
            <a:off x="374801" y="1639974"/>
            <a:ext cx="1774464" cy="9833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Government of any Foreign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DBDBF82-D5C2-92DC-947E-17DFDF9C8CC6}"/>
              </a:ext>
            </a:extLst>
          </p:cNvPr>
          <p:cNvSpPr/>
          <p:nvPr/>
        </p:nvSpPr>
        <p:spPr>
          <a:xfrm>
            <a:off x="5770349" y="1650030"/>
            <a:ext cx="2304070" cy="9833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Foreign Company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D5CF014-35E2-63B1-460F-81F096D8F3C9}"/>
              </a:ext>
            </a:extLst>
          </p:cNvPr>
          <p:cNvSpPr/>
          <p:nvPr/>
        </p:nvSpPr>
        <p:spPr>
          <a:xfrm>
            <a:off x="5360804" y="2920271"/>
            <a:ext cx="3021057" cy="155717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Including</a:t>
            </a:r>
          </a:p>
          <a:p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Multi-National</a:t>
            </a:r>
          </a:p>
          <a:p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Corporations</a:t>
            </a:r>
          </a:p>
          <a:p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incorporated outside</a:t>
            </a:r>
          </a:p>
          <a:p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India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A8C58BE-6E28-563B-D5C0-ADC2ABFCBC18}"/>
              </a:ext>
            </a:extLst>
          </p:cNvPr>
          <p:cNvSpPr/>
          <p:nvPr/>
        </p:nvSpPr>
        <p:spPr>
          <a:xfrm>
            <a:off x="8828932" y="2920271"/>
            <a:ext cx="3021058" cy="183631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-More than half of Share capital</a:t>
            </a:r>
          </a:p>
          <a:p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held by Foreign</a:t>
            </a:r>
          </a:p>
          <a:p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Government,</a:t>
            </a:r>
          </a:p>
          <a:p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Citizen, Corporations,</a:t>
            </a:r>
          </a:p>
          <a:p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Trust, Societies,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5A1A6F37-05D7-C7BD-DDCD-FC135293548B}"/>
              </a:ext>
            </a:extLst>
          </p:cNvPr>
          <p:cNvSpPr/>
          <p:nvPr/>
        </p:nvSpPr>
        <p:spPr>
          <a:xfrm>
            <a:off x="12308919" y="1639974"/>
            <a:ext cx="1946679" cy="9833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Citizen of Foreign Country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7DAB2A2-764C-58BC-3304-305CACD0263B}"/>
              </a:ext>
            </a:extLst>
          </p:cNvPr>
          <p:cNvSpPr/>
          <p:nvPr/>
        </p:nvSpPr>
        <p:spPr>
          <a:xfrm>
            <a:off x="12308919" y="3073466"/>
            <a:ext cx="1946679" cy="11673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Foreign Society, Club, Other Associations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C5CA060-88C0-41D9-1F7C-4E1B7CE0EA3A}"/>
              </a:ext>
            </a:extLst>
          </p:cNvPr>
          <p:cNvSpPr/>
          <p:nvPr/>
        </p:nvSpPr>
        <p:spPr>
          <a:xfrm>
            <a:off x="689329" y="4919839"/>
            <a:ext cx="6084003" cy="11673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Foreign Trust or Foundation Or such trust or foundation mainly financed by a foreign country or territory</a:t>
            </a:r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CFFFCBCC-C22F-FB21-BD60-864D442ED680}"/>
              </a:ext>
            </a:extLst>
          </p:cNvPr>
          <p:cNvSpPr/>
          <p:nvPr/>
        </p:nvSpPr>
        <p:spPr>
          <a:xfrm>
            <a:off x="689330" y="6513823"/>
            <a:ext cx="6084002" cy="11673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trade union in any Foreign Country or Territory whether or not registered in such Foreign Country or Territory</a:t>
            </a:r>
          </a:p>
        </p:txBody>
      </p:sp>
    </p:spTree>
    <p:extLst>
      <p:ext uri="{BB962C8B-B14F-4D97-AF65-F5344CB8AC3E}">
        <p14:creationId xmlns:p14="http://schemas.microsoft.com/office/powerpoint/2010/main" val="480177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9" grpId="0" animBg="1"/>
      <p:bldP spid="9" grpId="1" animBg="1"/>
      <p:bldP spid="9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23" grpId="0" animBg="1"/>
      <p:bldP spid="23" grpId="1" animBg="1"/>
      <p:bldP spid="23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30" grpId="0" animBg="1"/>
      <p:bldP spid="30" grpId="1" animBg="1"/>
      <p:bldP spid="30" grpId="2" animBg="1"/>
      <p:bldP spid="130" grpId="0" animBg="1"/>
      <p:bldP spid="130" grpId="1" animBg="1"/>
      <p:bldP spid="130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17" descr="Presentation Slides-0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0"/>
            <a:ext cx="14630397" cy="8173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7" descr="Presentation Slides-06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68491" y="228600"/>
            <a:ext cx="539332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7"/>
          <p:cNvSpPr txBox="1"/>
          <p:nvPr/>
        </p:nvSpPr>
        <p:spPr>
          <a:xfrm>
            <a:off x="856902" y="1143000"/>
            <a:ext cx="1040635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latin typeface="Roboto"/>
                <a:ea typeface="Roboto"/>
                <a:cs typeface="Roboto"/>
                <a:sym typeface="Roboto"/>
              </a:rPr>
              <a:t>FAQ’s</a:t>
            </a:r>
            <a:endParaRPr sz="40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" name="Google Shape;147;p17"/>
          <p:cNvSpPr/>
          <p:nvPr/>
        </p:nvSpPr>
        <p:spPr>
          <a:xfrm flipV="1">
            <a:off x="919968" y="1804239"/>
            <a:ext cx="1487540" cy="50292"/>
          </a:xfrm>
          <a:prstGeom prst="rect">
            <a:avLst/>
          </a:prstGeom>
          <a:solidFill>
            <a:srgbClr val="8AAA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7"/>
          <p:cNvSpPr txBox="1"/>
          <p:nvPr/>
        </p:nvSpPr>
        <p:spPr>
          <a:xfrm>
            <a:off x="838200" y="2133600"/>
            <a:ext cx="9032700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8AAA3F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800" b="1" dirty="0">
              <a:solidFill>
                <a:srgbClr val="8AAA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" name="Google Shape;150;p17"/>
          <p:cNvSpPr txBox="1"/>
          <p:nvPr/>
        </p:nvSpPr>
        <p:spPr>
          <a:xfrm>
            <a:off x="76200" y="78486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200" b="1">
                <a:solidFill>
                  <a:srgbClr val="8AAA3F"/>
                </a:solidFill>
                <a:latin typeface="Roboto"/>
                <a:ea typeface="Roboto"/>
                <a:cs typeface="Roboto"/>
                <a:sym typeface="Roboto"/>
              </a:rPr>
              <a:t>vkalra.com</a:t>
            </a:r>
            <a:endParaRPr sz="1200" b="1">
              <a:solidFill>
                <a:srgbClr val="8AAA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543118-06CC-885A-39BA-91801AD61034}"/>
              </a:ext>
            </a:extLst>
          </p:cNvPr>
          <p:cNvSpPr txBox="1"/>
          <p:nvPr/>
        </p:nvSpPr>
        <p:spPr>
          <a:xfrm>
            <a:off x="856902" y="1908512"/>
            <a:ext cx="1293539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4" indent="-342900">
              <a:buFont typeface="Wingdings" panose="05000000000000000000" pitchFamily="2" charset="2"/>
              <a:buChar char="v"/>
            </a:pPr>
            <a:endParaRPr lang="en-US" sz="2000" b="1" i="0" u="sng" strike="noStrike" baseline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lvl="4" indent="-342900">
              <a:buFont typeface="Wingdings" panose="05000000000000000000" pitchFamily="2" charset="2"/>
              <a:buChar char="v"/>
            </a:pPr>
            <a:r>
              <a:rPr lang="en-US" sz="2000" b="1" i="0" u="sng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FAQ 1</a:t>
            </a:r>
          </a:p>
          <a:p>
            <a:pPr marL="0" lvl="4"/>
            <a:endParaRPr lang="en-US" sz="2400" b="1" i="0" u="sng" strike="noStrike" baseline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4"/>
            <a:endParaRPr lang="en-US" sz="2000" b="1" i="0" u="sng" strike="noStrike" baseline="0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lvl="5" indent="-342900">
              <a:buFont typeface="Arial" panose="020B0604020202020204" pitchFamily="34" charset="0"/>
              <a:buChar char="•"/>
            </a:pPr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lvl="5" indent="-342900">
              <a:buFont typeface="Arial" panose="020B0604020202020204" pitchFamily="34" charset="0"/>
              <a:buChar char="•"/>
            </a:pPr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lvl="5" indent="-342900">
              <a:buFont typeface="Arial" panose="020B0604020202020204" pitchFamily="34" charset="0"/>
              <a:buChar char="•"/>
            </a:pPr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lvl="5" indent="-342900">
              <a:buFont typeface="Arial" panose="020B0604020202020204" pitchFamily="34" charset="0"/>
              <a:buChar char="•"/>
            </a:pPr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lvl="5" indent="-342900">
              <a:buFont typeface="Arial" panose="020B0604020202020204" pitchFamily="34" charset="0"/>
              <a:buChar char="•"/>
            </a:pPr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5"/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lvl="5" indent="-342900">
              <a:buFont typeface="Wingdings" panose="05000000000000000000" pitchFamily="2" charset="2"/>
              <a:buChar char="v"/>
            </a:pPr>
            <a:r>
              <a:rPr lang="en-US" sz="2000" b="1" u="sng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FAQ 2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lvl="5" indent="-342900">
              <a:buFont typeface="Arial" panose="020B0604020202020204" pitchFamily="34" charset="0"/>
              <a:buChar char="•"/>
            </a:pPr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lvl="5" indent="-342900">
              <a:buFont typeface="Arial" panose="020B0604020202020204" pitchFamily="34" charset="0"/>
              <a:buChar char="•"/>
            </a:pPr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lvl="5" indent="-342900">
              <a:buFont typeface="Arial" panose="020B0604020202020204" pitchFamily="34" charset="0"/>
              <a:buChar char="•"/>
            </a:pPr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lvl="5" indent="-342900">
              <a:buFont typeface="Arial" panose="020B0604020202020204" pitchFamily="34" charset="0"/>
              <a:buChar char="•"/>
            </a:pPr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lvl="5" indent="-342900">
              <a:buFont typeface="Arial" panose="020B0604020202020204" pitchFamily="34" charset="0"/>
              <a:buChar char="•"/>
            </a:pPr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lvl="5" indent="-342900">
              <a:buFont typeface="Arial" panose="020B0604020202020204" pitchFamily="34" charset="0"/>
              <a:buChar char="•"/>
            </a:pPr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lvl="5" indent="-342900">
              <a:buFont typeface="Arial" panose="020B0604020202020204" pitchFamily="34" charset="0"/>
              <a:buChar char="•"/>
            </a:pPr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lvl="5" indent="-342900">
              <a:buFont typeface="Arial" panose="020B0604020202020204" pitchFamily="34" charset="0"/>
              <a:buChar char="•"/>
            </a:pPr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EED41D2-3CF2-C7B8-557B-21EF39AC3AF0}"/>
              </a:ext>
            </a:extLst>
          </p:cNvPr>
          <p:cNvSpPr/>
          <p:nvPr/>
        </p:nvSpPr>
        <p:spPr>
          <a:xfrm>
            <a:off x="933101" y="2710868"/>
            <a:ext cx="6382099" cy="1636637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Whether an Individual of Indian Origin who has acquired foreign nationality is</a:t>
            </a:r>
          </a:p>
          <a:p>
            <a:pPr algn="ctr"/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treated as foreign source?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F1FF51C-1427-BF47-CE4F-5C02B5790B57}"/>
              </a:ext>
            </a:extLst>
          </p:cNvPr>
          <p:cNvSpPr/>
          <p:nvPr/>
        </p:nvSpPr>
        <p:spPr>
          <a:xfrm>
            <a:off x="7687734" y="2727714"/>
            <a:ext cx="6009566" cy="15571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Yes. The contribution received from all the non- Indian Passport Holders is treated as “Foreign</a:t>
            </a:r>
          </a:p>
          <a:p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Source.”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E90304B-998F-5EF6-E1D9-972FB26E334B}"/>
              </a:ext>
            </a:extLst>
          </p:cNvPr>
          <p:cNvSpPr/>
          <p:nvPr/>
        </p:nvSpPr>
        <p:spPr>
          <a:xfrm>
            <a:off x="933101" y="5828798"/>
            <a:ext cx="6382099" cy="1636637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Whether a Company incorporated in India under the Companies Act, 2013</a:t>
            </a:r>
          </a:p>
          <a:p>
            <a:pPr algn="ctr"/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having its operations in 2 or more countries is a foreign source under</a:t>
            </a:r>
          </a:p>
          <a:p>
            <a:pPr algn="ctr"/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FCRA?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3400BC1-2463-8CAF-00A9-389427E704D4}"/>
              </a:ext>
            </a:extLst>
          </p:cNvPr>
          <p:cNvSpPr/>
          <p:nvPr/>
        </p:nvSpPr>
        <p:spPr>
          <a:xfrm>
            <a:off x="7687734" y="5845644"/>
            <a:ext cx="6009566" cy="15571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No, since MNC was incorporated in India.</a:t>
            </a:r>
          </a:p>
        </p:txBody>
      </p:sp>
    </p:spTree>
    <p:extLst>
      <p:ext uri="{BB962C8B-B14F-4D97-AF65-F5344CB8AC3E}">
        <p14:creationId xmlns:p14="http://schemas.microsoft.com/office/powerpoint/2010/main" val="508612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17" descr="Presentation Slides-0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817" y="11700"/>
            <a:ext cx="14630397" cy="822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7" descr="Presentation Slides-06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68491" y="228600"/>
            <a:ext cx="539332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7"/>
          <p:cNvSpPr txBox="1"/>
          <p:nvPr/>
        </p:nvSpPr>
        <p:spPr>
          <a:xfrm>
            <a:off x="856902" y="1143000"/>
            <a:ext cx="1040635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latin typeface="Roboto"/>
                <a:ea typeface="Roboto"/>
                <a:cs typeface="Roboto"/>
                <a:sym typeface="Roboto"/>
              </a:rPr>
              <a:t>FAQ’s</a:t>
            </a:r>
            <a:endParaRPr sz="40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" name="Google Shape;147;p17"/>
          <p:cNvSpPr/>
          <p:nvPr/>
        </p:nvSpPr>
        <p:spPr>
          <a:xfrm flipV="1">
            <a:off x="933101" y="1859281"/>
            <a:ext cx="10007426" cy="45719"/>
          </a:xfrm>
          <a:prstGeom prst="rect">
            <a:avLst/>
          </a:prstGeom>
          <a:solidFill>
            <a:srgbClr val="8AAA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7"/>
          <p:cNvSpPr txBox="1"/>
          <p:nvPr/>
        </p:nvSpPr>
        <p:spPr>
          <a:xfrm>
            <a:off x="838200" y="2133600"/>
            <a:ext cx="9032700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8AAA3F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800" b="1" dirty="0">
              <a:solidFill>
                <a:srgbClr val="8AAA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" name="Google Shape;150;p17"/>
          <p:cNvSpPr txBox="1"/>
          <p:nvPr/>
        </p:nvSpPr>
        <p:spPr>
          <a:xfrm>
            <a:off x="76200" y="78486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200" b="1">
                <a:solidFill>
                  <a:srgbClr val="8AAA3F"/>
                </a:solidFill>
                <a:latin typeface="Roboto"/>
                <a:ea typeface="Roboto"/>
                <a:cs typeface="Roboto"/>
                <a:sym typeface="Roboto"/>
              </a:rPr>
              <a:t>vkalra.com</a:t>
            </a:r>
            <a:endParaRPr sz="1200" b="1">
              <a:solidFill>
                <a:srgbClr val="8AAA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543118-06CC-885A-39BA-91801AD61034}"/>
              </a:ext>
            </a:extLst>
          </p:cNvPr>
          <p:cNvSpPr txBox="1"/>
          <p:nvPr/>
        </p:nvSpPr>
        <p:spPr>
          <a:xfrm>
            <a:off x="856902" y="1908512"/>
            <a:ext cx="13367098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4" indent="-342900">
              <a:buFont typeface="Wingdings" panose="05000000000000000000" pitchFamily="2" charset="2"/>
              <a:buChar char="v"/>
            </a:pPr>
            <a:endParaRPr lang="en-US" sz="2000" b="1" i="0" u="sng" strike="noStrike" baseline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lvl="4" indent="-342900">
              <a:buFont typeface="Wingdings" panose="05000000000000000000" pitchFamily="2" charset="2"/>
              <a:buChar char="v"/>
            </a:pPr>
            <a:r>
              <a:rPr lang="en-US" sz="2000" b="1" i="0" u="sng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FAQ 3</a:t>
            </a:r>
          </a:p>
          <a:p>
            <a:pPr marL="0" lvl="4"/>
            <a:endParaRPr lang="en-US" sz="2400" b="1" i="0" u="sng" strike="noStrike" baseline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4"/>
            <a:endParaRPr lang="en-US" sz="2000" b="1" i="0" u="sng" strike="noStrike" baseline="0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lvl="5" indent="-342900">
              <a:buFont typeface="Arial" panose="020B0604020202020204" pitchFamily="34" charset="0"/>
              <a:buChar char="•"/>
            </a:pPr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lvl="5" indent="-342900">
              <a:buFont typeface="Arial" panose="020B0604020202020204" pitchFamily="34" charset="0"/>
              <a:buChar char="•"/>
            </a:pPr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lvl="5" indent="-342900">
              <a:buFont typeface="Arial" panose="020B0604020202020204" pitchFamily="34" charset="0"/>
              <a:buChar char="•"/>
            </a:pPr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lvl="5" indent="-342900">
              <a:buFont typeface="Arial" panose="020B0604020202020204" pitchFamily="34" charset="0"/>
              <a:buChar char="•"/>
            </a:pPr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5"/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5"/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lvl="5" indent="-342900">
              <a:buFont typeface="Arial" panose="020B0604020202020204" pitchFamily="34" charset="0"/>
              <a:buChar char="•"/>
            </a:pPr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5"/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lvl="5" indent="-342900">
              <a:buFont typeface="Arial" panose="020B0604020202020204" pitchFamily="34" charset="0"/>
              <a:buChar char="•"/>
            </a:pPr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lvl="5" indent="-342900">
              <a:buFont typeface="Arial" panose="020B0604020202020204" pitchFamily="34" charset="0"/>
              <a:buChar char="•"/>
            </a:pPr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lvl="5" indent="-342900">
              <a:buFont typeface="Arial" panose="020B0604020202020204" pitchFamily="34" charset="0"/>
              <a:buChar char="•"/>
            </a:pPr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lvl="5" indent="-342900">
              <a:buFont typeface="Arial" panose="020B0604020202020204" pitchFamily="34" charset="0"/>
              <a:buChar char="•"/>
            </a:pPr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lvl="5" indent="-342900">
              <a:buFont typeface="Arial" panose="020B0604020202020204" pitchFamily="34" charset="0"/>
              <a:buChar char="•"/>
            </a:pPr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lvl="5" indent="-342900">
              <a:buFont typeface="Arial" panose="020B0604020202020204" pitchFamily="34" charset="0"/>
              <a:buChar char="•"/>
            </a:pPr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EED41D2-3CF2-C7B8-557B-21EF39AC3AF0}"/>
              </a:ext>
            </a:extLst>
          </p:cNvPr>
          <p:cNvSpPr/>
          <p:nvPr/>
        </p:nvSpPr>
        <p:spPr>
          <a:xfrm>
            <a:off x="933100" y="3145845"/>
            <a:ext cx="6382099" cy="179509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Whether donation given by Non-Resident Indians (NRIs) is treated as ‘foreign contribution’?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F1FF51C-1427-BF47-CE4F-5C02B5790B57}"/>
              </a:ext>
            </a:extLst>
          </p:cNvPr>
          <p:cNvSpPr/>
          <p:nvPr/>
        </p:nvSpPr>
        <p:spPr>
          <a:xfrm>
            <a:off x="7789333" y="2921093"/>
            <a:ext cx="6230235" cy="21752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Contributions made by a citizen of India living in another country (i.e., Non-Resident Indian), from cannot be treated as foreign contribution since a NRI cannot be considered a foreign Source</a:t>
            </a:r>
          </a:p>
        </p:txBody>
      </p:sp>
    </p:spTree>
    <p:extLst>
      <p:ext uri="{BB962C8B-B14F-4D97-AF65-F5344CB8AC3E}">
        <p14:creationId xmlns:p14="http://schemas.microsoft.com/office/powerpoint/2010/main" val="2631361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17" descr="Presentation Slides-0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700"/>
            <a:ext cx="14630397" cy="82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7" descr="Presentation Slides-06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68491" y="228600"/>
            <a:ext cx="539332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7"/>
          <p:cNvSpPr txBox="1"/>
          <p:nvPr/>
        </p:nvSpPr>
        <p:spPr>
          <a:xfrm>
            <a:off x="838200" y="2133600"/>
            <a:ext cx="9032700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8AAA3F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800" b="1" dirty="0">
              <a:solidFill>
                <a:srgbClr val="8AAA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" name="Google Shape;150;p17"/>
          <p:cNvSpPr txBox="1"/>
          <p:nvPr/>
        </p:nvSpPr>
        <p:spPr>
          <a:xfrm>
            <a:off x="76200" y="78486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200" b="1">
                <a:solidFill>
                  <a:srgbClr val="8AAA3F"/>
                </a:solidFill>
                <a:latin typeface="Roboto"/>
                <a:ea typeface="Roboto"/>
                <a:cs typeface="Roboto"/>
                <a:sym typeface="Roboto"/>
              </a:rPr>
              <a:t>vkalra.com</a:t>
            </a:r>
            <a:endParaRPr sz="1200" b="1">
              <a:solidFill>
                <a:srgbClr val="8AAA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543118-06CC-885A-39BA-91801AD61034}"/>
              </a:ext>
            </a:extLst>
          </p:cNvPr>
          <p:cNvSpPr txBox="1"/>
          <p:nvPr/>
        </p:nvSpPr>
        <p:spPr>
          <a:xfrm>
            <a:off x="933101" y="1863458"/>
            <a:ext cx="1293539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4"/>
            <a:r>
              <a:rPr lang="en-US" sz="2400" i="0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Foreign Contribution </a:t>
            </a:r>
            <a:r>
              <a:rPr lang="en-US" sz="2400" b="1" i="0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includes</a:t>
            </a:r>
            <a:r>
              <a:rPr lang="en-US" sz="2400" i="0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donations or transfers from </a:t>
            </a:r>
            <a:r>
              <a:rPr lang="en-US" sz="2400" b="1" i="0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any foreign source</a:t>
            </a:r>
            <a:r>
              <a:rPr lang="en-US" sz="2400" i="0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such as:</a:t>
            </a:r>
          </a:p>
          <a:p>
            <a:pPr marL="342900" lvl="4" indent="-342900">
              <a:buFont typeface="Wingdings" panose="05000000000000000000" pitchFamily="2" charset="2"/>
              <a:buChar char="v"/>
            </a:pPr>
            <a:endParaRPr lang="en-US" sz="2400" i="0" strike="noStrike" baseline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lvl="4" indent="-342900">
              <a:buFont typeface="Wingdings" panose="05000000000000000000" pitchFamily="2" charset="2"/>
              <a:buChar char="v"/>
            </a:pPr>
            <a:r>
              <a:rPr lang="en-US" sz="2400" b="1" i="0" u="sng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Articles</a:t>
            </a:r>
            <a:r>
              <a:rPr lang="en-US" sz="2400" i="0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</a:t>
            </a:r>
          </a:p>
          <a:p>
            <a:pPr marL="457200" lvl="5"/>
            <a:r>
              <a:rPr lang="en-US" sz="2400" i="1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Items, </a:t>
            </a:r>
            <a:r>
              <a:rPr lang="en-US" sz="2400" b="1" i="1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excluding personal gifts</a:t>
            </a:r>
            <a:r>
              <a:rPr lang="en-US" sz="2400" i="1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where the market value in India does not exceed a limit set by the Central Government. This value is updated periodically through rules.</a:t>
            </a:r>
          </a:p>
          <a:p>
            <a:pPr marL="457200" lvl="5"/>
            <a:endParaRPr lang="en-US" sz="2400" i="1" strike="noStrike" baseline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lvl="4" indent="-342900">
              <a:buFont typeface="Wingdings" panose="05000000000000000000" pitchFamily="2" charset="2"/>
              <a:buChar char="v"/>
            </a:pPr>
            <a:r>
              <a:rPr lang="en-US" sz="2400" b="1" i="0" u="sng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Currency</a:t>
            </a:r>
            <a:r>
              <a:rPr lang="en-US" sz="2400" i="0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</a:t>
            </a:r>
          </a:p>
          <a:p>
            <a:pPr marL="457200" lvl="5"/>
            <a:r>
              <a:rPr lang="en-US" sz="24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Any type of currency, whether </a:t>
            </a:r>
            <a:r>
              <a:rPr lang="en-US" sz="2400" b="1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Indian</a:t>
            </a:r>
            <a:r>
              <a:rPr lang="en-US" sz="24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or foreign, </a:t>
            </a:r>
            <a:r>
              <a:rPr lang="en-US" sz="2400" b="1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given</a:t>
            </a:r>
            <a:r>
              <a:rPr lang="en-US" sz="24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by a </a:t>
            </a:r>
            <a:r>
              <a:rPr lang="en-US" sz="2400" b="1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foreign source</a:t>
            </a:r>
            <a:r>
              <a:rPr lang="en-US" sz="2400" i="0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 marL="457200" lvl="5"/>
            <a:endParaRPr lang="en-US" sz="2400" i="0" strike="noStrike" baseline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lvl="4" indent="-342900">
              <a:buFont typeface="Wingdings" panose="05000000000000000000" pitchFamily="2" charset="2"/>
              <a:buChar char="v"/>
            </a:pPr>
            <a:r>
              <a:rPr lang="en-US" sz="2400" b="1" i="0" u="sng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Securities</a:t>
            </a:r>
            <a:r>
              <a:rPr lang="en-US" sz="2400" i="0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</a:t>
            </a:r>
          </a:p>
          <a:p>
            <a:pPr marL="457200" lvl="5"/>
            <a:r>
              <a:rPr lang="en-US" sz="2400" i="1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These include any </a:t>
            </a:r>
            <a:r>
              <a:rPr lang="en-US" sz="2400" b="1" i="1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security </a:t>
            </a:r>
            <a:r>
              <a:rPr lang="en-US" sz="2400" i="1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as defined under the </a:t>
            </a:r>
            <a:r>
              <a:rPr lang="en-US" sz="2400" b="1" i="1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Securities Contracts (Regulation) Act, 1956</a:t>
            </a:r>
            <a:r>
              <a:rPr lang="en-US" sz="2400" i="1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and any </a:t>
            </a:r>
            <a:r>
              <a:rPr lang="en-US" sz="2400" b="1" i="1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foreign security</a:t>
            </a:r>
            <a:r>
              <a:rPr lang="en-US" sz="2400" i="1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as defined under the </a:t>
            </a:r>
            <a:r>
              <a:rPr lang="en-US" sz="2400" b="1" i="1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Foreign Exchange Management Act, 1999</a:t>
            </a:r>
            <a:r>
              <a:rPr lang="en-US" sz="2400" i="0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 marL="457200" lvl="5"/>
            <a:endParaRPr lang="en-US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Google Shape;146;p17">
            <a:extLst>
              <a:ext uri="{FF2B5EF4-FFF2-40B4-BE49-F238E27FC236}">
                <a16:creationId xmlns:a16="http://schemas.microsoft.com/office/drawing/2014/main" id="{38573507-ED7C-392E-BEBD-574674DE6A41}"/>
              </a:ext>
            </a:extLst>
          </p:cNvPr>
          <p:cNvSpPr txBox="1"/>
          <p:nvPr/>
        </p:nvSpPr>
        <p:spPr>
          <a:xfrm>
            <a:off x="838200" y="685801"/>
            <a:ext cx="1040635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latin typeface="Roboto"/>
                <a:ea typeface="Roboto"/>
                <a:cs typeface="Roboto"/>
                <a:sym typeface="Roboto"/>
              </a:rPr>
              <a:t>Foreign Contribution(Section 2(h))</a:t>
            </a:r>
            <a:endParaRPr sz="40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" name="Google Shape;147;p17">
            <a:extLst>
              <a:ext uri="{FF2B5EF4-FFF2-40B4-BE49-F238E27FC236}">
                <a16:creationId xmlns:a16="http://schemas.microsoft.com/office/drawing/2014/main" id="{6CDFB50C-E6BB-41C1-7FCB-B04543BB5FE7}"/>
              </a:ext>
            </a:extLst>
          </p:cNvPr>
          <p:cNvSpPr/>
          <p:nvPr/>
        </p:nvSpPr>
        <p:spPr>
          <a:xfrm flipV="1">
            <a:off x="821265" y="1347928"/>
            <a:ext cx="10007426" cy="45719"/>
          </a:xfrm>
          <a:prstGeom prst="rect">
            <a:avLst/>
          </a:prstGeom>
          <a:solidFill>
            <a:srgbClr val="8AAA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314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17" descr="Presentation Slides-0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666" y="66473"/>
            <a:ext cx="14630397" cy="8151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7" descr="Presentation Slides-06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68491" y="228600"/>
            <a:ext cx="539332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7"/>
          <p:cNvSpPr txBox="1"/>
          <p:nvPr/>
        </p:nvSpPr>
        <p:spPr>
          <a:xfrm>
            <a:off x="838200" y="2133600"/>
            <a:ext cx="9032700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8AAA3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.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8AAA3F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" name="Google Shape;150;p17"/>
          <p:cNvSpPr txBox="1"/>
          <p:nvPr/>
        </p:nvSpPr>
        <p:spPr>
          <a:xfrm>
            <a:off x="76200" y="78486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8AAA3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vkalra.com</a:t>
            </a: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8AAA3F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45A4CBA-9FDC-1489-1CA5-F0222F1D82A3}"/>
              </a:ext>
            </a:extLst>
          </p:cNvPr>
          <p:cNvSpPr/>
          <p:nvPr/>
        </p:nvSpPr>
        <p:spPr>
          <a:xfrm>
            <a:off x="5969000" y="177800"/>
            <a:ext cx="2531533" cy="965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Arial"/>
              </a:rPr>
              <a:t>Article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522A0B0-ABCE-46E0-6DEA-982B53E0BAB8}"/>
              </a:ext>
            </a:extLst>
          </p:cNvPr>
          <p:cNvSpPr/>
          <p:nvPr/>
        </p:nvSpPr>
        <p:spPr>
          <a:xfrm>
            <a:off x="1921886" y="1705372"/>
            <a:ext cx="3000000" cy="96520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Arial"/>
              </a:rPr>
              <a:t>Organisation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C2572A3-B39F-D9CD-0102-708272586224}"/>
              </a:ext>
            </a:extLst>
          </p:cNvPr>
          <p:cNvSpPr/>
          <p:nvPr/>
        </p:nvSpPr>
        <p:spPr>
          <a:xfrm>
            <a:off x="9262700" y="1705372"/>
            <a:ext cx="2692400" cy="965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Arial"/>
              </a:rPr>
              <a:t>Individual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CA55099-1BDD-C2D2-634F-0653F4982855}"/>
              </a:ext>
            </a:extLst>
          </p:cNvPr>
          <p:cNvSpPr/>
          <p:nvPr/>
        </p:nvSpPr>
        <p:spPr>
          <a:xfrm>
            <a:off x="1175695" y="5009312"/>
            <a:ext cx="4513902" cy="96520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Arial"/>
              </a:rPr>
              <a:t>Cannot be for personal use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17959AD-7E0B-5527-08C0-E472FC1CB97C}"/>
              </a:ext>
            </a:extLst>
          </p:cNvPr>
          <p:cNvSpPr/>
          <p:nvPr/>
        </p:nvSpPr>
        <p:spPr>
          <a:xfrm>
            <a:off x="6574497" y="3307429"/>
            <a:ext cx="3313336" cy="90771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Arial"/>
              </a:rPr>
              <a:t>Not for Personal use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115D1D6-52D9-FFE0-3D18-F8F2AF432C84}"/>
              </a:ext>
            </a:extLst>
          </p:cNvPr>
          <p:cNvSpPr/>
          <p:nvPr/>
        </p:nvSpPr>
        <p:spPr>
          <a:xfrm>
            <a:off x="10965915" y="3257889"/>
            <a:ext cx="3441905" cy="92338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Arial"/>
              </a:rPr>
              <a:t>For Personal Use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96A45EB-F600-7343-AE36-42AC6681E336}"/>
              </a:ext>
            </a:extLst>
          </p:cNvPr>
          <p:cNvSpPr/>
          <p:nvPr/>
        </p:nvSpPr>
        <p:spPr>
          <a:xfrm>
            <a:off x="10248753" y="5206367"/>
            <a:ext cx="1898217" cy="965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kern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&gt;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Arial"/>
              </a:rPr>
              <a:t>1 Lakh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B4E8752-C386-4DAC-A7E2-D7A580B67853}"/>
              </a:ext>
            </a:extLst>
          </p:cNvPr>
          <p:cNvSpPr/>
          <p:nvPr/>
        </p:nvSpPr>
        <p:spPr>
          <a:xfrm>
            <a:off x="6878018" y="5988653"/>
            <a:ext cx="2692400" cy="965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Arial"/>
              </a:rPr>
              <a:t>FC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51711EC-D345-333F-CC66-03001870CFAC}"/>
              </a:ext>
            </a:extLst>
          </p:cNvPr>
          <p:cNvSpPr/>
          <p:nvPr/>
        </p:nvSpPr>
        <p:spPr>
          <a:xfrm>
            <a:off x="12639517" y="5143665"/>
            <a:ext cx="1898217" cy="965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kern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&lt;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Arial"/>
              </a:rPr>
              <a:t>1 Lakh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D593909-5343-51B6-5F43-2D470C9F309C}"/>
              </a:ext>
            </a:extLst>
          </p:cNvPr>
          <p:cNvSpPr/>
          <p:nvPr/>
        </p:nvSpPr>
        <p:spPr>
          <a:xfrm>
            <a:off x="10265689" y="6876097"/>
            <a:ext cx="1898217" cy="965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Arial"/>
              </a:rPr>
              <a:t>FC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5BF5ADF-3FFE-74E8-1016-6EC9A7F95004}"/>
              </a:ext>
            </a:extLst>
          </p:cNvPr>
          <p:cNvSpPr/>
          <p:nvPr/>
        </p:nvSpPr>
        <p:spPr>
          <a:xfrm>
            <a:off x="12662007" y="6849534"/>
            <a:ext cx="1898217" cy="965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Arial"/>
              </a:rPr>
              <a:t>Not FC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1E83715-3FD0-429B-2BB4-95B5ECA95E55}"/>
              </a:ext>
            </a:extLst>
          </p:cNvPr>
          <p:cNvCxnSpPr>
            <a:cxnSpLocks/>
          </p:cNvCxnSpPr>
          <p:nvPr/>
        </p:nvCxnSpPr>
        <p:spPr>
          <a:xfrm flipH="1">
            <a:off x="5087130" y="1189849"/>
            <a:ext cx="1835727" cy="7204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4FAFFEB-0E4C-D21E-C012-96A2723692BD}"/>
              </a:ext>
            </a:extLst>
          </p:cNvPr>
          <p:cNvCxnSpPr>
            <a:cxnSpLocks/>
          </p:cNvCxnSpPr>
          <p:nvPr/>
        </p:nvCxnSpPr>
        <p:spPr>
          <a:xfrm>
            <a:off x="7315200" y="1207224"/>
            <a:ext cx="1947500" cy="7031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D9C6968-B16D-1681-3CF9-2AE1513EA2AB}"/>
              </a:ext>
            </a:extLst>
          </p:cNvPr>
          <p:cNvCxnSpPr>
            <a:cxnSpLocks/>
          </p:cNvCxnSpPr>
          <p:nvPr/>
        </p:nvCxnSpPr>
        <p:spPr>
          <a:xfrm>
            <a:off x="3420533" y="2670572"/>
            <a:ext cx="0" cy="21384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2CD8B01-8290-E572-C12D-179886D51A63}"/>
              </a:ext>
            </a:extLst>
          </p:cNvPr>
          <p:cNvCxnSpPr/>
          <p:nvPr/>
        </p:nvCxnSpPr>
        <p:spPr>
          <a:xfrm>
            <a:off x="8224218" y="4215139"/>
            <a:ext cx="6947" cy="17593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DACFFBC-01DA-81F1-301E-8C259A74FBD9}"/>
              </a:ext>
            </a:extLst>
          </p:cNvPr>
          <p:cNvCxnSpPr/>
          <p:nvPr/>
        </p:nvCxnSpPr>
        <p:spPr>
          <a:xfrm flipH="1">
            <a:off x="11197861" y="4215139"/>
            <a:ext cx="1298939" cy="9285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9D4E155-6149-7F3C-414B-333AD579E119}"/>
              </a:ext>
            </a:extLst>
          </p:cNvPr>
          <p:cNvCxnSpPr>
            <a:cxnSpLocks/>
          </p:cNvCxnSpPr>
          <p:nvPr/>
        </p:nvCxnSpPr>
        <p:spPr>
          <a:xfrm>
            <a:off x="12496800" y="4253976"/>
            <a:ext cx="1172484" cy="8408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A784E63-159E-28DF-DE38-C5641C5C529B}"/>
              </a:ext>
            </a:extLst>
          </p:cNvPr>
          <p:cNvCxnSpPr>
            <a:endCxn id="14" idx="0"/>
          </p:cNvCxnSpPr>
          <p:nvPr/>
        </p:nvCxnSpPr>
        <p:spPr>
          <a:xfrm>
            <a:off x="11209867" y="6171567"/>
            <a:ext cx="4931" cy="7045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4FD08EA-BF6A-0DFF-3B74-DFAEC58BE603}"/>
              </a:ext>
            </a:extLst>
          </p:cNvPr>
          <p:cNvCxnSpPr/>
          <p:nvPr/>
        </p:nvCxnSpPr>
        <p:spPr>
          <a:xfrm>
            <a:off x="13664353" y="6120565"/>
            <a:ext cx="4931" cy="7045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20A4C65-CF71-7EA2-950F-B2223CBCA8AD}"/>
              </a:ext>
            </a:extLst>
          </p:cNvPr>
          <p:cNvCxnSpPr/>
          <p:nvPr/>
        </p:nvCxnSpPr>
        <p:spPr>
          <a:xfrm flipH="1">
            <a:off x="9870900" y="2670572"/>
            <a:ext cx="644700" cy="5873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DD08D64-0E0F-4376-1044-418BB4708F55}"/>
              </a:ext>
            </a:extLst>
          </p:cNvPr>
          <p:cNvCxnSpPr>
            <a:cxnSpLocks/>
          </p:cNvCxnSpPr>
          <p:nvPr/>
        </p:nvCxnSpPr>
        <p:spPr>
          <a:xfrm>
            <a:off x="10475827" y="2670572"/>
            <a:ext cx="647973" cy="5146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609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1D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1D9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1D9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1D9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1D9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1D9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1D9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1D9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1D9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1D9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1D9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3241</TotalTime>
  <Words>5183</Words>
  <Application>Microsoft Office PowerPoint</Application>
  <PresentationFormat>Custom</PresentationFormat>
  <Paragraphs>696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Calibri</vt:lpstr>
      <vt:lpstr>Wingdings</vt:lpstr>
      <vt:lpstr>Roboto</vt:lpstr>
      <vt:lpstr>Arial</vt:lpstr>
      <vt:lpstr>ArialMT</vt:lpstr>
      <vt:lpstr>Trebuchet MS</vt:lpstr>
      <vt:lpstr>Wingdings 3</vt:lpstr>
      <vt:lpstr>Facet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Priya Agrawal</dc:creator>
  <cp:lastModifiedBy>Vincent Paul</cp:lastModifiedBy>
  <cp:revision>92</cp:revision>
  <dcterms:modified xsi:type="dcterms:W3CDTF">2025-02-22T09:18:04Z</dcterms:modified>
</cp:coreProperties>
</file>